
<file path=[Content_Types].xml><?xml version="1.0" encoding="utf-8"?>
<Types xmlns="http://schemas.openxmlformats.org/package/2006/content-types">
  <Default Extension="gif" ContentType="image/gi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4"/>
  </p:sldMasterIdLst>
  <p:notesMasterIdLst>
    <p:notesMasterId r:id="rId27"/>
  </p:notesMasterIdLst>
  <p:sldIdLst>
    <p:sldId id="256" r:id="rId5"/>
    <p:sldId id="257" r:id="rId6"/>
    <p:sldId id="258" r:id="rId7"/>
    <p:sldId id="287" r:id="rId8"/>
    <p:sldId id="288" r:id="rId9"/>
    <p:sldId id="273" r:id="rId10"/>
    <p:sldId id="277" r:id="rId11"/>
    <p:sldId id="259" r:id="rId12"/>
    <p:sldId id="276" r:id="rId13"/>
    <p:sldId id="278" r:id="rId14"/>
    <p:sldId id="280" r:id="rId15"/>
    <p:sldId id="281" r:id="rId16"/>
    <p:sldId id="279" r:id="rId17"/>
    <p:sldId id="260" r:id="rId18"/>
    <p:sldId id="286" r:id="rId19"/>
    <p:sldId id="282" r:id="rId20"/>
    <p:sldId id="274" r:id="rId21"/>
    <p:sldId id="275" r:id="rId22"/>
    <p:sldId id="285" r:id="rId23"/>
    <p:sldId id="284" r:id="rId24"/>
    <p:sldId id="283" r:id="rId25"/>
    <p:sldId id="272" r:id="rId2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4" d="100"/>
          <a:sy n="74" d="100"/>
        </p:scale>
        <p:origin x="71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EBA946C-CECD-4C73-9B90-ACC4E55EC13A}" type="datetimeFigureOut">
              <a:rPr lang="en-US" smtClean="0"/>
              <a:t>10/16/2020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A5776A7-F56F-4C02-B6FD-7B3F6BCC4B85}" type="slidenum">
              <a:rPr lang="en-US" smtClean="0"/>
              <a:t>‹#›</a:t>
            </a:fld>
            <a:endParaRPr lang="en-US"/>
          </a:p>
        </p:txBody>
      </p:sp>
    </p:spTree>
    <p:extLst>
      <p:ext uri="{BB962C8B-B14F-4D97-AF65-F5344CB8AC3E}">
        <p14:creationId xmlns:p14="http://schemas.microsoft.com/office/powerpoint/2010/main" val="1180012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6BA8D2-8296-49F7-97DA-DF54A0713DD5}" type="datetime1">
              <a:rPr lang="en-US" smtClean="0"/>
              <a:t>10/16/2020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r>
              <a:rPr lang="en-US"/>
              <a:t>Gallo  &amp; Robinson, LLC </a:t>
            </a:r>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9A8AAD-9E08-46E2-9B11-5616BA7D0C20}" type="datetime1">
              <a:rPr lang="en-US" smtClean="0"/>
              <a:t>10/16/2020</a:t>
            </a:fld>
            <a:endParaRPr lang="en-US" dirty="0"/>
          </a:p>
        </p:txBody>
      </p:sp>
      <p:sp>
        <p:nvSpPr>
          <p:cNvPr id="5" name="Footer Placeholder 4"/>
          <p:cNvSpPr>
            <a:spLocks noGrp="1"/>
          </p:cNvSpPr>
          <p:nvPr>
            <p:ph type="ftr" sz="quarter" idx="11"/>
          </p:nvPr>
        </p:nvSpPr>
        <p:spPr/>
        <p:txBody>
          <a:bodyPr/>
          <a:lstStyle/>
          <a:p>
            <a:r>
              <a:rPr lang="en-US"/>
              <a:t>Gallo  &amp; Robinson, LLC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219513-3C22-4443-B0E0-81A8A764C435}" type="datetime1">
              <a:rPr lang="en-US" smtClean="0"/>
              <a:t>10/16/2020</a:t>
            </a:fld>
            <a:endParaRPr lang="en-US" dirty="0"/>
          </a:p>
        </p:txBody>
      </p:sp>
      <p:sp>
        <p:nvSpPr>
          <p:cNvPr id="5" name="Footer Placeholder 4"/>
          <p:cNvSpPr>
            <a:spLocks noGrp="1"/>
          </p:cNvSpPr>
          <p:nvPr>
            <p:ph type="ftr" sz="quarter" idx="11"/>
          </p:nvPr>
        </p:nvSpPr>
        <p:spPr/>
        <p:txBody>
          <a:bodyPr/>
          <a:lstStyle/>
          <a:p>
            <a:r>
              <a:rPr lang="en-US"/>
              <a:t>Gallo  &amp; Robinson, LLC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D5B02A-878C-4F17-BA4D-D60DC791E317}" type="datetime1">
              <a:rPr lang="en-US" smtClean="0"/>
              <a:t>10/16/2020</a:t>
            </a:fld>
            <a:endParaRPr lang="en-US" dirty="0"/>
          </a:p>
        </p:txBody>
      </p:sp>
      <p:sp>
        <p:nvSpPr>
          <p:cNvPr id="5" name="Footer Placeholder 4"/>
          <p:cNvSpPr>
            <a:spLocks noGrp="1"/>
          </p:cNvSpPr>
          <p:nvPr>
            <p:ph type="ftr" sz="quarter" idx="11"/>
          </p:nvPr>
        </p:nvSpPr>
        <p:spPr/>
        <p:txBody>
          <a:bodyPr/>
          <a:lstStyle/>
          <a:p>
            <a:r>
              <a:rPr lang="en-US"/>
              <a:t>Gallo  &amp; Robinson, LLC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5E0973-260D-4B91-B970-40E25BEC56F8}" type="datetime1">
              <a:rPr lang="en-US" smtClean="0"/>
              <a:t>10/16/2020</a:t>
            </a:fld>
            <a:endParaRPr lang="en-US" dirty="0"/>
          </a:p>
        </p:txBody>
      </p:sp>
      <p:sp>
        <p:nvSpPr>
          <p:cNvPr id="5" name="Footer Placeholder 4"/>
          <p:cNvSpPr>
            <a:spLocks noGrp="1"/>
          </p:cNvSpPr>
          <p:nvPr>
            <p:ph type="ftr" sz="quarter" idx="11"/>
          </p:nvPr>
        </p:nvSpPr>
        <p:spPr/>
        <p:txBody>
          <a:bodyPr/>
          <a:lstStyle/>
          <a:p>
            <a:r>
              <a:rPr lang="en-US"/>
              <a:t>Gallo  &amp; Robinson, LLC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2D6F56-F1AE-4E8F-8956-6F14E2462566}" type="datetime1">
              <a:rPr lang="en-US" smtClean="0"/>
              <a:t>10/16/2020</a:t>
            </a:fld>
            <a:endParaRPr lang="en-US" dirty="0"/>
          </a:p>
        </p:txBody>
      </p:sp>
      <p:sp>
        <p:nvSpPr>
          <p:cNvPr id="6" name="Footer Placeholder 5"/>
          <p:cNvSpPr>
            <a:spLocks noGrp="1"/>
          </p:cNvSpPr>
          <p:nvPr>
            <p:ph type="ftr" sz="quarter" idx="11"/>
          </p:nvPr>
        </p:nvSpPr>
        <p:spPr/>
        <p:txBody>
          <a:bodyPr/>
          <a:lstStyle/>
          <a:p>
            <a:r>
              <a:rPr lang="en-US"/>
              <a:t>Gallo  &amp; Robinson, LLC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23C449-6802-414E-886F-22934EAFC259}" type="datetime1">
              <a:rPr lang="en-US" smtClean="0"/>
              <a:t>10/16/2020</a:t>
            </a:fld>
            <a:endParaRPr lang="en-US" dirty="0"/>
          </a:p>
        </p:txBody>
      </p:sp>
      <p:sp>
        <p:nvSpPr>
          <p:cNvPr id="8" name="Footer Placeholder 7"/>
          <p:cNvSpPr>
            <a:spLocks noGrp="1"/>
          </p:cNvSpPr>
          <p:nvPr>
            <p:ph type="ftr" sz="quarter" idx="11"/>
          </p:nvPr>
        </p:nvSpPr>
        <p:spPr/>
        <p:txBody>
          <a:bodyPr/>
          <a:lstStyle/>
          <a:p>
            <a:r>
              <a:rPr lang="en-US"/>
              <a:t>Gallo  &amp; Robinson, LLC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290A66-3555-4D59-8DEA-DF1A64323391}" type="datetime1">
              <a:rPr lang="en-US" smtClean="0"/>
              <a:t>10/16/2020</a:t>
            </a:fld>
            <a:endParaRPr lang="en-US" dirty="0"/>
          </a:p>
        </p:txBody>
      </p:sp>
      <p:sp>
        <p:nvSpPr>
          <p:cNvPr id="4" name="Footer Placeholder 3"/>
          <p:cNvSpPr>
            <a:spLocks noGrp="1"/>
          </p:cNvSpPr>
          <p:nvPr>
            <p:ph type="ftr" sz="quarter" idx="11"/>
          </p:nvPr>
        </p:nvSpPr>
        <p:spPr/>
        <p:txBody>
          <a:bodyPr/>
          <a:lstStyle/>
          <a:p>
            <a:r>
              <a:rPr lang="en-US"/>
              <a:t>Gallo  &amp; Robinson, LLC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F0FDB-8BE0-4918-A907-F4742411ECC2}" type="datetime1">
              <a:rPr lang="en-US" smtClean="0"/>
              <a:t>10/16/2020</a:t>
            </a:fld>
            <a:endParaRPr lang="en-US" dirty="0"/>
          </a:p>
        </p:txBody>
      </p:sp>
      <p:sp>
        <p:nvSpPr>
          <p:cNvPr id="3" name="Footer Placeholder 2"/>
          <p:cNvSpPr>
            <a:spLocks noGrp="1"/>
          </p:cNvSpPr>
          <p:nvPr>
            <p:ph type="ftr" sz="quarter" idx="11"/>
          </p:nvPr>
        </p:nvSpPr>
        <p:spPr/>
        <p:txBody>
          <a:bodyPr/>
          <a:lstStyle/>
          <a:p>
            <a:r>
              <a:rPr lang="en-US"/>
              <a:t>Gallo  &amp; Robinson, LLC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8D911A4-5628-4DB3-B164-1C44250AE5BB}" type="datetime1">
              <a:rPr lang="en-US" smtClean="0"/>
              <a:t>10/16/2020</a:t>
            </a:fld>
            <a:endParaRPr lang="en-US" dirty="0"/>
          </a:p>
        </p:txBody>
      </p:sp>
      <p:sp>
        <p:nvSpPr>
          <p:cNvPr id="6" name="Footer Placeholder 5"/>
          <p:cNvSpPr>
            <a:spLocks noGrp="1"/>
          </p:cNvSpPr>
          <p:nvPr>
            <p:ph type="ftr" sz="quarter" idx="11"/>
          </p:nvPr>
        </p:nvSpPr>
        <p:spPr/>
        <p:txBody>
          <a:bodyPr/>
          <a:lstStyle/>
          <a:p>
            <a:r>
              <a:rPr lang="en-US"/>
              <a:t>Gallo  &amp; Robinson, LLC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34B736A-0119-493A-83CB-7B52A18DFD0E}" type="datetime1">
              <a:rPr lang="en-US" smtClean="0"/>
              <a:t>10/16/2020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r>
              <a:rPr lang="en-US"/>
              <a:t>Gallo  &amp; Robinson, LLC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809A9D2-C1E8-4C5E-AAB1-A596E83380C3}" type="datetime1">
              <a:rPr lang="en-US" smtClean="0"/>
              <a:t>10/16/2020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Gallo  &amp; Robinson, LLC </a:t>
            </a:r>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tn.state.ct.us/" TargetMode="External"/><Relationship Id="rId2" Type="http://schemas.openxmlformats.org/officeDocument/2006/relationships/hyperlink" Target="http://www.cga.ct.gov/" TargetMode="External"/><Relationship Id="rId1" Type="http://schemas.openxmlformats.org/officeDocument/2006/relationships/slideLayout" Target="../slideLayouts/slideLayout2.xml"/><Relationship Id="rId4" Type="http://schemas.openxmlformats.org/officeDocument/2006/relationships/hyperlink" Target="https://gallorobinson.com/ct-lobbying-conference"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kate@gallorobinson.com" TargetMode="External"/><Relationship Id="rId2" Type="http://schemas.openxmlformats.org/officeDocument/2006/relationships/hyperlink" Target="http://www.gallorobinson.com/" TargetMode="External"/><Relationship Id="rId1" Type="http://schemas.openxmlformats.org/officeDocument/2006/relationships/slideLayout" Target="../slideLayouts/slideLayout2.xml"/><Relationship Id="rId6" Type="http://schemas.openxmlformats.org/officeDocument/2006/relationships/hyperlink" Target="mailto:joe@gallorobinson.com" TargetMode="External"/><Relationship Id="rId5" Type="http://schemas.openxmlformats.org/officeDocument/2006/relationships/hyperlink" Target="mailto:brian@gallorobinson.com" TargetMode="External"/><Relationship Id="rId4" Type="http://schemas.openxmlformats.org/officeDocument/2006/relationships/hyperlink" Target="mailto:bill@gallorobinson.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1587617-1CD9-4BB4-8FDB-02547523F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2359BEA-F467-446B-9ED2-7DE4AE394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30CB9413-039E-474D-B990-1AAC57AD791B}"/>
              </a:ext>
            </a:extLst>
          </p:cNvPr>
          <p:cNvSpPr>
            <a:spLocks noGrp="1"/>
          </p:cNvSpPr>
          <p:nvPr>
            <p:ph type="ctrTitle"/>
          </p:nvPr>
        </p:nvSpPr>
        <p:spPr>
          <a:xfrm>
            <a:off x="1776729" y="4459039"/>
            <a:ext cx="8643011" cy="551528"/>
          </a:xfrm>
        </p:spPr>
        <p:txBody>
          <a:bodyPr>
            <a:normAutofit/>
          </a:bodyPr>
          <a:lstStyle/>
          <a:p>
            <a:r>
              <a:rPr lang="en-US" sz="3600" dirty="0" err="1"/>
              <a:t>NaSW</a:t>
            </a:r>
            <a:r>
              <a:rPr lang="en-US" sz="3600" dirty="0"/>
              <a:t>: Student Advocacy Training</a:t>
            </a:r>
          </a:p>
        </p:txBody>
      </p:sp>
      <p:sp>
        <p:nvSpPr>
          <p:cNvPr id="3" name="Subtitle 2">
            <a:extLst>
              <a:ext uri="{FF2B5EF4-FFF2-40B4-BE49-F238E27FC236}">
                <a16:creationId xmlns:a16="http://schemas.microsoft.com/office/drawing/2014/main" id="{9BFF754A-01C1-46AC-9910-4EFCAA84FDDA}"/>
              </a:ext>
            </a:extLst>
          </p:cNvPr>
          <p:cNvSpPr>
            <a:spLocks noGrp="1"/>
          </p:cNvSpPr>
          <p:nvPr>
            <p:ph type="subTitle" idx="1"/>
          </p:nvPr>
        </p:nvSpPr>
        <p:spPr>
          <a:xfrm>
            <a:off x="1776729" y="5016709"/>
            <a:ext cx="8643011" cy="457219"/>
          </a:xfrm>
        </p:spPr>
        <p:txBody>
          <a:bodyPr>
            <a:normAutofit/>
          </a:bodyPr>
          <a:lstStyle/>
          <a:p>
            <a:r>
              <a:rPr lang="en-US" sz="1600" dirty="0"/>
              <a:t>Navigating the Legislative Process </a:t>
            </a:r>
          </a:p>
        </p:txBody>
      </p:sp>
      <p:pic>
        <p:nvPicPr>
          <p:cNvPr id="5" name="Picture 4" descr="A close up of a logo&#10;&#10;Description automatically generated">
            <a:extLst>
              <a:ext uri="{FF2B5EF4-FFF2-40B4-BE49-F238E27FC236}">
                <a16:creationId xmlns:a16="http://schemas.microsoft.com/office/drawing/2014/main" id="{5719C6B1-E14C-48D1-9850-DFAF1204624A}"/>
              </a:ext>
            </a:extLst>
          </p:cNvPr>
          <p:cNvPicPr>
            <a:picLocks noChangeAspect="1"/>
          </p:cNvPicPr>
          <p:nvPr/>
        </p:nvPicPr>
        <p:blipFill>
          <a:blip r:embed="rId2"/>
          <a:stretch>
            <a:fillRect/>
          </a:stretch>
        </p:blipFill>
        <p:spPr>
          <a:xfrm>
            <a:off x="1771137" y="1389024"/>
            <a:ext cx="8648601" cy="2162150"/>
          </a:xfrm>
          <a:prstGeom prst="rect">
            <a:avLst/>
          </a:prstGeom>
        </p:spPr>
      </p:pic>
      <p:cxnSp>
        <p:nvCxnSpPr>
          <p:cNvPr id="14" name="Straight Connector 13">
            <a:extLst>
              <a:ext uri="{FF2B5EF4-FFF2-40B4-BE49-F238E27FC236}">
                <a16:creationId xmlns:a16="http://schemas.microsoft.com/office/drawing/2014/main" id="{07C4A58F-EDCB-42E6-BB21-2D410EF078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5027185"/>
            <a:ext cx="8643011"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6" name="Picture 15">
            <a:extLst>
              <a:ext uri="{FF2B5EF4-FFF2-40B4-BE49-F238E27FC236}">
                <a16:creationId xmlns:a16="http://schemas.microsoft.com/office/drawing/2014/main" id="{CEF18BD6-B169-4CEE-BB3D-71DFD6A8334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0C253CD2-F713-407C-B979-22CDBA5319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5988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27BF-4464-4D6B-9E7B-4F57CA8EBF2B}"/>
              </a:ext>
            </a:extLst>
          </p:cNvPr>
          <p:cNvSpPr>
            <a:spLocks noGrp="1"/>
          </p:cNvSpPr>
          <p:nvPr>
            <p:ph type="title"/>
          </p:nvPr>
        </p:nvSpPr>
        <p:spPr/>
        <p:txBody>
          <a:bodyPr/>
          <a:lstStyle/>
          <a:p>
            <a:r>
              <a:rPr lang="en-US" dirty="0"/>
              <a:t>Legislative Committees – Continued</a:t>
            </a:r>
          </a:p>
        </p:txBody>
      </p:sp>
      <p:sp>
        <p:nvSpPr>
          <p:cNvPr id="3" name="Content Placeholder 2">
            <a:extLst>
              <a:ext uri="{FF2B5EF4-FFF2-40B4-BE49-F238E27FC236}">
                <a16:creationId xmlns:a16="http://schemas.microsoft.com/office/drawing/2014/main" id="{6E7495E1-174B-4B08-9976-AAFED33FB98C}"/>
              </a:ext>
            </a:extLst>
          </p:cNvPr>
          <p:cNvSpPr>
            <a:spLocks noGrp="1"/>
          </p:cNvSpPr>
          <p:nvPr>
            <p:ph idx="1"/>
          </p:nvPr>
        </p:nvSpPr>
        <p:spPr>
          <a:xfrm>
            <a:off x="1451579" y="1853754"/>
            <a:ext cx="9471345" cy="4199727"/>
          </a:xfrm>
        </p:spPr>
        <p:txBody>
          <a:bodyPr>
            <a:normAutofit fontScale="92500" lnSpcReduction="20000"/>
          </a:bodyPr>
          <a:lstStyle/>
          <a:p>
            <a:pPr marL="109728" indent="0">
              <a:buClrTx/>
              <a:buNone/>
            </a:pPr>
            <a:r>
              <a:rPr lang="en-US" sz="1700" b="1" dirty="0"/>
              <a:t>Proposed bills</a:t>
            </a:r>
            <a:r>
              <a:rPr lang="en-US" sz="1700" dirty="0"/>
              <a:t>: ones that a legislator can introduce individually</a:t>
            </a:r>
            <a:br>
              <a:rPr lang="en-US" sz="1700" dirty="0"/>
            </a:br>
            <a:endParaRPr lang="en-US" sz="1700" dirty="0"/>
          </a:p>
          <a:p>
            <a:pPr marL="109728" indent="0">
              <a:buClrTx/>
              <a:buNone/>
            </a:pPr>
            <a:r>
              <a:rPr lang="en-US" sz="1700" b="1" dirty="0"/>
              <a:t>Raised bills</a:t>
            </a:r>
            <a:r>
              <a:rPr lang="en-US" sz="1700" dirty="0"/>
              <a:t>: concept raised by the Chairs of a committee that gets fully drafted</a:t>
            </a:r>
            <a:br>
              <a:rPr lang="en-US" sz="1700" dirty="0"/>
            </a:br>
            <a:endParaRPr lang="en-US" sz="1700" dirty="0"/>
          </a:p>
          <a:p>
            <a:pPr marL="109728" indent="0">
              <a:buNone/>
            </a:pPr>
            <a:r>
              <a:rPr lang="en-US" sz="1700" b="1" dirty="0"/>
              <a:t>Committee bills</a:t>
            </a:r>
            <a:r>
              <a:rPr lang="en-US" sz="1700" dirty="0"/>
              <a:t>: proposed bills that have received a public hearing and have been voted on to draft into a committee bill</a:t>
            </a:r>
          </a:p>
          <a:p>
            <a:pPr marL="109728" indent="0">
              <a:buNone/>
            </a:pPr>
            <a:endParaRPr lang="en-US" sz="1700" dirty="0"/>
          </a:p>
          <a:p>
            <a:pPr marL="109728" indent="0">
              <a:buNone/>
            </a:pPr>
            <a:r>
              <a:rPr lang="en-US" sz="1700" dirty="0"/>
              <a:t>You can tell what chamber a bill belongs to by its number: </a:t>
            </a:r>
            <a:br>
              <a:rPr lang="en-US" sz="1700" dirty="0"/>
            </a:br>
            <a:r>
              <a:rPr lang="en-US" sz="1700" dirty="0"/>
              <a:t>1-4,999 is a Senate bill (S.B. 250) </a:t>
            </a:r>
            <a:br>
              <a:rPr lang="en-US" sz="1700" dirty="0"/>
            </a:br>
            <a:r>
              <a:rPr lang="en-US" sz="1700" dirty="0"/>
              <a:t>5000+ is a House bill (H.B. 6543)</a:t>
            </a:r>
          </a:p>
          <a:p>
            <a:pPr marL="109728" indent="0">
              <a:buNone/>
            </a:pPr>
            <a:endParaRPr lang="en-US" sz="1700" dirty="0"/>
          </a:p>
          <a:p>
            <a:pPr marL="109728" indent="0">
              <a:buNone/>
            </a:pPr>
            <a:r>
              <a:rPr lang="en-US" sz="1700" dirty="0"/>
              <a:t>During long session legislator or committee can propose a bill. In </a:t>
            </a:r>
            <a:r>
              <a:rPr lang="en-US" sz="1700" b="1" u="sng" dirty="0"/>
              <a:t>short session</a:t>
            </a:r>
            <a:r>
              <a:rPr lang="en-US" sz="1700" dirty="0"/>
              <a:t>, only a committee can propose a bill.</a:t>
            </a:r>
          </a:p>
          <a:p>
            <a:pPr marL="109728" indent="0">
              <a:buNone/>
            </a:pPr>
            <a:endParaRPr lang="en-US" sz="1700" dirty="0"/>
          </a:p>
        </p:txBody>
      </p:sp>
      <p:sp>
        <p:nvSpPr>
          <p:cNvPr id="4" name="Footer Placeholder 3">
            <a:extLst>
              <a:ext uri="{FF2B5EF4-FFF2-40B4-BE49-F238E27FC236}">
                <a16:creationId xmlns:a16="http://schemas.microsoft.com/office/drawing/2014/main" id="{1E39A6E2-3A78-46F4-958E-FBD1B9BC9E6C}"/>
              </a:ext>
            </a:extLst>
          </p:cNvPr>
          <p:cNvSpPr>
            <a:spLocks noGrp="1"/>
          </p:cNvSpPr>
          <p:nvPr>
            <p:ph type="ftr" sz="quarter" idx="11"/>
          </p:nvPr>
        </p:nvSpPr>
        <p:spPr/>
        <p:txBody>
          <a:bodyPr/>
          <a:lstStyle/>
          <a:p>
            <a:r>
              <a:rPr lang="en-US"/>
              <a:t>Gallo  &amp; Robinson, LLC </a:t>
            </a:r>
            <a:endParaRPr lang="en-US" dirty="0"/>
          </a:p>
        </p:txBody>
      </p:sp>
    </p:spTree>
    <p:extLst>
      <p:ext uri="{BB962C8B-B14F-4D97-AF65-F5344CB8AC3E}">
        <p14:creationId xmlns:p14="http://schemas.microsoft.com/office/powerpoint/2010/main" val="676069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27BF-4464-4D6B-9E7B-4F57CA8EBF2B}"/>
              </a:ext>
            </a:extLst>
          </p:cNvPr>
          <p:cNvSpPr>
            <a:spLocks noGrp="1"/>
          </p:cNvSpPr>
          <p:nvPr>
            <p:ph type="title"/>
          </p:nvPr>
        </p:nvSpPr>
        <p:spPr/>
        <p:txBody>
          <a:bodyPr/>
          <a:lstStyle/>
          <a:p>
            <a:r>
              <a:rPr lang="en-US" dirty="0"/>
              <a:t>Legislative Committees – Continued</a:t>
            </a:r>
          </a:p>
        </p:txBody>
      </p:sp>
      <p:sp>
        <p:nvSpPr>
          <p:cNvPr id="3" name="Content Placeholder 2">
            <a:extLst>
              <a:ext uri="{FF2B5EF4-FFF2-40B4-BE49-F238E27FC236}">
                <a16:creationId xmlns:a16="http://schemas.microsoft.com/office/drawing/2014/main" id="{6E7495E1-174B-4B08-9976-AAFED33FB98C}"/>
              </a:ext>
            </a:extLst>
          </p:cNvPr>
          <p:cNvSpPr>
            <a:spLocks noGrp="1"/>
          </p:cNvSpPr>
          <p:nvPr>
            <p:ph idx="1"/>
          </p:nvPr>
        </p:nvSpPr>
        <p:spPr>
          <a:xfrm>
            <a:off x="1451579" y="2015732"/>
            <a:ext cx="9471345" cy="4037749"/>
          </a:xfrm>
        </p:spPr>
        <p:txBody>
          <a:bodyPr>
            <a:normAutofit fontScale="47500" lnSpcReduction="20000"/>
          </a:bodyPr>
          <a:lstStyle/>
          <a:p>
            <a:pPr marL="109728" indent="0">
              <a:buNone/>
            </a:pPr>
            <a:r>
              <a:rPr lang="en-US" sz="4900" dirty="0"/>
              <a:t>Each bill MUST have a public hearing before being considered for a Committee Vote. </a:t>
            </a:r>
            <a:br>
              <a:rPr lang="en-US" sz="4900" dirty="0"/>
            </a:br>
            <a:endParaRPr lang="en-US" sz="4900" dirty="0"/>
          </a:p>
          <a:p>
            <a:pPr marL="109728" indent="0">
              <a:buNone/>
            </a:pPr>
            <a:r>
              <a:rPr lang="en-US" sz="4900" dirty="0"/>
              <a:t>Public Hearings: The public, legislators, state agency commissioners, chief court administrators and local elected officials usually testify or submit written testimony.</a:t>
            </a:r>
            <a:br>
              <a:rPr lang="en-US" sz="4900" dirty="0"/>
            </a:br>
            <a:endParaRPr lang="en-US" sz="4900" dirty="0"/>
          </a:p>
          <a:p>
            <a:pPr marL="109728" indent="0">
              <a:buNone/>
            </a:pPr>
            <a:r>
              <a:rPr lang="en-US" sz="4900" dirty="0"/>
              <a:t>Screening: After the bill has had a hearing, the Chairs of a committee decide which bills will be placed on an agenda for a vote</a:t>
            </a:r>
          </a:p>
        </p:txBody>
      </p:sp>
      <p:sp>
        <p:nvSpPr>
          <p:cNvPr id="4" name="Footer Placeholder 3">
            <a:extLst>
              <a:ext uri="{FF2B5EF4-FFF2-40B4-BE49-F238E27FC236}">
                <a16:creationId xmlns:a16="http://schemas.microsoft.com/office/drawing/2014/main" id="{1E39A6E2-3A78-46F4-958E-FBD1B9BC9E6C}"/>
              </a:ext>
            </a:extLst>
          </p:cNvPr>
          <p:cNvSpPr>
            <a:spLocks noGrp="1"/>
          </p:cNvSpPr>
          <p:nvPr>
            <p:ph type="ftr" sz="quarter" idx="11"/>
          </p:nvPr>
        </p:nvSpPr>
        <p:spPr/>
        <p:txBody>
          <a:bodyPr/>
          <a:lstStyle/>
          <a:p>
            <a:r>
              <a:rPr lang="en-US"/>
              <a:t>Gallo  &amp; Robinson, LLC </a:t>
            </a:r>
            <a:endParaRPr lang="en-US" dirty="0"/>
          </a:p>
        </p:txBody>
      </p:sp>
    </p:spTree>
    <p:extLst>
      <p:ext uri="{BB962C8B-B14F-4D97-AF65-F5344CB8AC3E}">
        <p14:creationId xmlns:p14="http://schemas.microsoft.com/office/powerpoint/2010/main" val="3068478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27BF-4464-4D6B-9E7B-4F57CA8EBF2B}"/>
              </a:ext>
            </a:extLst>
          </p:cNvPr>
          <p:cNvSpPr>
            <a:spLocks noGrp="1"/>
          </p:cNvSpPr>
          <p:nvPr>
            <p:ph type="title"/>
          </p:nvPr>
        </p:nvSpPr>
        <p:spPr/>
        <p:txBody>
          <a:bodyPr/>
          <a:lstStyle/>
          <a:p>
            <a:r>
              <a:rPr lang="en-US" dirty="0"/>
              <a:t>Legislative Committees – Continued</a:t>
            </a:r>
          </a:p>
        </p:txBody>
      </p:sp>
      <p:sp>
        <p:nvSpPr>
          <p:cNvPr id="3" name="Content Placeholder 2">
            <a:extLst>
              <a:ext uri="{FF2B5EF4-FFF2-40B4-BE49-F238E27FC236}">
                <a16:creationId xmlns:a16="http://schemas.microsoft.com/office/drawing/2014/main" id="{6E7495E1-174B-4B08-9976-AAFED33FB98C}"/>
              </a:ext>
            </a:extLst>
          </p:cNvPr>
          <p:cNvSpPr>
            <a:spLocks noGrp="1"/>
          </p:cNvSpPr>
          <p:nvPr>
            <p:ph idx="1"/>
          </p:nvPr>
        </p:nvSpPr>
        <p:spPr>
          <a:xfrm>
            <a:off x="1451579" y="2015732"/>
            <a:ext cx="9471345" cy="4037749"/>
          </a:xfrm>
        </p:spPr>
        <p:txBody>
          <a:bodyPr>
            <a:normAutofit fontScale="55000" lnSpcReduction="20000"/>
          </a:bodyPr>
          <a:lstStyle/>
          <a:p>
            <a:pPr marL="109728" indent="0">
              <a:buNone/>
            </a:pPr>
            <a:r>
              <a:rPr lang="en-US" sz="4900" dirty="0"/>
              <a:t>Finally, members of the committee take action on a bill.  </a:t>
            </a:r>
          </a:p>
          <a:p>
            <a:pPr marL="1252728" lvl="1" indent="-685800"/>
            <a:r>
              <a:rPr lang="en-US" sz="4700" dirty="0"/>
              <a:t>“straight” JF vs. JFS</a:t>
            </a:r>
            <a:br>
              <a:rPr lang="en-US" sz="4700" dirty="0"/>
            </a:br>
            <a:endParaRPr lang="en-US" sz="4700" dirty="0"/>
          </a:p>
          <a:p>
            <a:pPr marL="109728" indent="0">
              <a:buNone/>
            </a:pPr>
            <a:r>
              <a:rPr lang="en-US" sz="4900" dirty="0"/>
              <a:t>Bills need a majority vote to be passed out of committee. Each bill that passes receives a Joint Favorable Report (JF Report) , which is a comprehensive summary of the bill.</a:t>
            </a:r>
          </a:p>
          <a:p>
            <a:pPr marL="109728" indent="0">
              <a:buNone/>
            </a:pPr>
            <a:endParaRPr lang="en-US" sz="4900" dirty="0"/>
          </a:p>
          <a:p>
            <a:pPr marL="109728" indent="0">
              <a:buNone/>
            </a:pPr>
            <a:r>
              <a:rPr lang="en-US" sz="4900" dirty="0"/>
              <a:t>Bills can be referred to the floor or to another committee.</a:t>
            </a:r>
          </a:p>
        </p:txBody>
      </p:sp>
      <p:sp>
        <p:nvSpPr>
          <p:cNvPr id="4" name="Footer Placeholder 3">
            <a:extLst>
              <a:ext uri="{FF2B5EF4-FFF2-40B4-BE49-F238E27FC236}">
                <a16:creationId xmlns:a16="http://schemas.microsoft.com/office/drawing/2014/main" id="{1E39A6E2-3A78-46F4-958E-FBD1B9BC9E6C}"/>
              </a:ext>
            </a:extLst>
          </p:cNvPr>
          <p:cNvSpPr>
            <a:spLocks noGrp="1"/>
          </p:cNvSpPr>
          <p:nvPr>
            <p:ph type="ftr" sz="quarter" idx="11"/>
          </p:nvPr>
        </p:nvSpPr>
        <p:spPr/>
        <p:txBody>
          <a:bodyPr/>
          <a:lstStyle/>
          <a:p>
            <a:r>
              <a:rPr lang="en-US"/>
              <a:t>Gallo  &amp; Robinson, LLC </a:t>
            </a:r>
            <a:endParaRPr lang="en-US" dirty="0"/>
          </a:p>
        </p:txBody>
      </p:sp>
    </p:spTree>
    <p:extLst>
      <p:ext uri="{BB962C8B-B14F-4D97-AF65-F5344CB8AC3E}">
        <p14:creationId xmlns:p14="http://schemas.microsoft.com/office/powerpoint/2010/main" val="4079588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DF05A-1332-4488-8CD4-733A907B9B6D}"/>
              </a:ext>
            </a:extLst>
          </p:cNvPr>
          <p:cNvSpPr>
            <a:spLocks noGrp="1"/>
          </p:cNvSpPr>
          <p:nvPr>
            <p:ph type="title"/>
          </p:nvPr>
        </p:nvSpPr>
        <p:spPr/>
        <p:txBody>
          <a:bodyPr/>
          <a:lstStyle/>
          <a:p>
            <a:r>
              <a:rPr lang="en-US" dirty="0"/>
              <a:t>Review:  How A Bill becomes a law – CHAMBER PROCESS </a:t>
            </a:r>
          </a:p>
        </p:txBody>
      </p:sp>
      <p:sp>
        <p:nvSpPr>
          <p:cNvPr id="5" name="Content Placeholder 4">
            <a:extLst>
              <a:ext uri="{FF2B5EF4-FFF2-40B4-BE49-F238E27FC236}">
                <a16:creationId xmlns:a16="http://schemas.microsoft.com/office/drawing/2014/main" id="{572F1CBF-FAC9-48BB-BEC2-7F314ED71A9C}"/>
              </a:ext>
            </a:extLst>
          </p:cNvPr>
          <p:cNvSpPr>
            <a:spLocks noGrp="1"/>
          </p:cNvSpPr>
          <p:nvPr>
            <p:ph sz="half" idx="1"/>
          </p:nvPr>
        </p:nvSpPr>
        <p:spPr>
          <a:xfrm>
            <a:off x="1447330" y="1864195"/>
            <a:ext cx="9605635" cy="4188916"/>
          </a:xfrm>
        </p:spPr>
        <p:txBody>
          <a:bodyPr>
            <a:normAutofit fontScale="92500" lnSpcReduction="20000"/>
          </a:bodyPr>
          <a:lstStyle/>
          <a:p>
            <a:pPr marL="109728" indent="0">
              <a:buNone/>
            </a:pPr>
            <a:r>
              <a:rPr lang="en-US" b="1" dirty="0"/>
              <a:t>BILL</a:t>
            </a:r>
            <a:r>
              <a:rPr lang="en-US" dirty="0"/>
              <a:t>: After a bill has been vetted by one or more committees of cognizance, it is sent to the Senate or House chamber for consideration and debate.  </a:t>
            </a:r>
            <a:br>
              <a:rPr lang="en-US" dirty="0"/>
            </a:br>
            <a:endParaRPr lang="en-US" dirty="0"/>
          </a:p>
          <a:p>
            <a:pPr marL="109728" indent="0">
              <a:buNone/>
            </a:pPr>
            <a:r>
              <a:rPr lang="en-US" b="1" dirty="0"/>
              <a:t>FILE COPY</a:t>
            </a:r>
            <a:r>
              <a:rPr lang="en-US" dirty="0"/>
              <a:t>:  When it gets to the Floor, it receives a file copy number from LCO.  File copies contain the current bill language, a bill analysis and a fiscal note. </a:t>
            </a:r>
          </a:p>
          <a:p>
            <a:pPr marL="909828" lvl="1" indent="-342900"/>
            <a:r>
              <a:rPr lang="en-US" dirty="0"/>
              <a:t>The same bill can get a new file copy # based on how many times it has been amended (either in a committee or in the chamber).</a:t>
            </a:r>
            <a:br>
              <a:rPr lang="en-US" dirty="0"/>
            </a:br>
            <a:endParaRPr lang="en-US" dirty="0"/>
          </a:p>
          <a:p>
            <a:pPr marL="109728" indent="0">
              <a:buNone/>
            </a:pPr>
            <a:r>
              <a:rPr lang="en-US" b="1" dirty="0"/>
              <a:t>CALENDAR</a:t>
            </a:r>
            <a:r>
              <a:rPr lang="en-US" dirty="0"/>
              <a:t>: When a bill is in the possession of a chamber, it receives a calendar number. A bill receives a single star after its been on the calendar for one session day.  It receives a double star after its been on the calendar for two session days. Double-starred items are ready for action. </a:t>
            </a:r>
            <a:br>
              <a:rPr lang="en-US" dirty="0"/>
            </a:br>
            <a:endParaRPr lang="en-US" dirty="0"/>
          </a:p>
        </p:txBody>
      </p:sp>
      <p:sp>
        <p:nvSpPr>
          <p:cNvPr id="3" name="Footer Placeholder 2">
            <a:extLst>
              <a:ext uri="{FF2B5EF4-FFF2-40B4-BE49-F238E27FC236}">
                <a16:creationId xmlns:a16="http://schemas.microsoft.com/office/drawing/2014/main" id="{2CABE957-32D5-427B-8312-6A910A6199A2}"/>
              </a:ext>
            </a:extLst>
          </p:cNvPr>
          <p:cNvSpPr>
            <a:spLocks noGrp="1"/>
          </p:cNvSpPr>
          <p:nvPr>
            <p:ph type="ftr" sz="quarter" idx="11"/>
          </p:nvPr>
        </p:nvSpPr>
        <p:spPr/>
        <p:txBody>
          <a:bodyPr/>
          <a:lstStyle/>
          <a:p>
            <a:r>
              <a:rPr lang="en-US"/>
              <a:t>Gallo  &amp; Robinson, LLC </a:t>
            </a:r>
            <a:endParaRPr lang="en-US" dirty="0"/>
          </a:p>
        </p:txBody>
      </p:sp>
    </p:spTree>
    <p:extLst>
      <p:ext uri="{BB962C8B-B14F-4D97-AF65-F5344CB8AC3E}">
        <p14:creationId xmlns:p14="http://schemas.microsoft.com/office/powerpoint/2010/main" val="3376733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DF05A-1332-4488-8CD4-733A907B9B6D}"/>
              </a:ext>
            </a:extLst>
          </p:cNvPr>
          <p:cNvSpPr>
            <a:spLocks noGrp="1"/>
          </p:cNvSpPr>
          <p:nvPr>
            <p:ph type="title"/>
          </p:nvPr>
        </p:nvSpPr>
        <p:spPr/>
        <p:txBody>
          <a:bodyPr/>
          <a:lstStyle/>
          <a:p>
            <a:r>
              <a:rPr lang="en-US" dirty="0"/>
              <a:t>Review:  How A Bill becomes a law - Chamber Process</a:t>
            </a:r>
          </a:p>
        </p:txBody>
      </p:sp>
      <p:sp>
        <p:nvSpPr>
          <p:cNvPr id="5" name="Content Placeholder 4">
            <a:extLst>
              <a:ext uri="{FF2B5EF4-FFF2-40B4-BE49-F238E27FC236}">
                <a16:creationId xmlns:a16="http://schemas.microsoft.com/office/drawing/2014/main" id="{572F1CBF-FAC9-48BB-BEC2-7F314ED71A9C}"/>
              </a:ext>
            </a:extLst>
          </p:cNvPr>
          <p:cNvSpPr>
            <a:spLocks noGrp="1"/>
          </p:cNvSpPr>
          <p:nvPr>
            <p:ph sz="half" idx="1"/>
          </p:nvPr>
        </p:nvSpPr>
        <p:spPr>
          <a:xfrm>
            <a:off x="1447330" y="1864194"/>
            <a:ext cx="9605635" cy="4188917"/>
          </a:xfrm>
        </p:spPr>
        <p:txBody>
          <a:bodyPr>
            <a:noAutofit/>
          </a:bodyPr>
          <a:lstStyle/>
          <a:p>
            <a:pPr marL="109728" indent="0">
              <a:buNone/>
            </a:pPr>
            <a:r>
              <a:rPr lang="en-US" sz="1700" b="1" dirty="0"/>
              <a:t>SCREENING</a:t>
            </a:r>
            <a:r>
              <a:rPr lang="en-US" sz="1700" dirty="0"/>
              <a:t>: Leadership from each caucus determines which bills are a priority. They read Joint Favorable Reports when making these decisions.</a:t>
            </a:r>
            <a:br>
              <a:rPr lang="en-US" sz="1700" dirty="0"/>
            </a:br>
            <a:endParaRPr lang="en-US" sz="1700" dirty="0"/>
          </a:p>
          <a:p>
            <a:pPr marL="109728" indent="0">
              <a:buNone/>
            </a:pPr>
            <a:r>
              <a:rPr lang="en-US" sz="1700" b="1" dirty="0"/>
              <a:t>REFERRALS</a:t>
            </a:r>
            <a:r>
              <a:rPr lang="en-US" sz="1700" dirty="0"/>
              <a:t>: Bills are often referred from the House or Senate Floor back to another committee for further consideration.  These are called Floor Referrals.</a:t>
            </a:r>
            <a:endParaRPr lang="en-US" sz="1700" b="1" dirty="0"/>
          </a:p>
          <a:p>
            <a:pPr marL="109728" indent="0">
              <a:buNone/>
            </a:pPr>
            <a:endParaRPr lang="en-US" sz="1700" b="1" dirty="0"/>
          </a:p>
          <a:p>
            <a:pPr marL="109728" indent="0">
              <a:buNone/>
            </a:pPr>
            <a:r>
              <a:rPr lang="en-US" sz="1700" b="1" dirty="0"/>
              <a:t>AMENDMENTS</a:t>
            </a:r>
            <a:r>
              <a:rPr lang="en-US" sz="1700" dirty="0"/>
              <a:t>: Amendments to bills can be introduced by an individual legislator or a group of legislators (committee leadership).  They are organized by letter (Amendment A,B,C, </a:t>
            </a:r>
            <a:r>
              <a:rPr lang="en-US" sz="1700" dirty="0" err="1"/>
              <a:t>etc</a:t>
            </a:r>
            <a:r>
              <a:rPr lang="en-US" sz="1700" dirty="0"/>
              <a:t>).</a:t>
            </a:r>
          </a:p>
          <a:p>
            <a:pPr lvl="1">
              <a:buClrTx/>
            </a:pPr>
            <a:r>
              <a:rPr lang="en-US" sz="1700" dirty="0"/>
              <a:t>Can be big or small change. (Amendments can be used strategically to slow down a bill). </a:t>
            </a:r>
            <a:br>
              <a:rPr lang="en-US" sz="1700" dirty="0"/>
            </a:br>
            <a:endParaRPr lang="en-US" sz="1700" dirty="0"/>
          </a:p>
        </p:txBody>
      </p:sp>
      <p:sp>
        <p:nvSpPr>
          <p:cNvPr id="3" name="Footer Placeholder 2">
            <a:extLst>
              <a:ext uri="{FF2B5EF4-FFF2-40B4-BE49-F238E27FC236}">
                <a16:creationId xmlns:a16="http://schemas.microsoft.com/office/drawing/2014/main" id="{2CABE957-32D5-427B-8312-6A910A6199A2}"/>
              </a:ext>
            </a:extLst>
          </p:cNvPr>
          <p:cNvSpPr>
            <a:spLocks noGrp="1"/>
          </p:cNvSpPr>
          <p:nvPr>
            <p:ph type="ftr" sz="quarter" idx="11"/>
          </p:nvPr>
        </p:nvSpPr>
        <p:spPr/>
        <p:txBody>
          <a:bodyPr/>
          <a:lstStyle/>
          <a:p>
            <a:r>
              <a:rPr lang="en-US"/>
              <a:t>Gallo  &amp; Robinson, LLC </a:t>
            </a:r>
            <a:endParaRPr lang="en-US" dirty="0"/>
          </a:p>
        </p:txBody>
      </p:sp>
    </p:spTree>
    <p:extLst>
      <p:ext uri="{BB962C8B-B14F-4D97-AF65-F5344CB8AC3E}">
        <p14:creationId xmlns:p14="http://schemas.microsoft.com/office/powerpoint/2010/main" val="1062134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DF05A-1332-4488-8CD4-733A907B9B6D}"/>
              </a:ext>
            </a:extLst>
          </p:cNvPr>
          <p:cNvSpPr>
            <a:spLocks noGrp="1"/>
          </p:cNvSpPr>
          <p:nvPr>
            <p:ph type="title"/>
          </p:nvPr>
        </p:nvSpPr>
        <p:spPr/>
        <p:txBody>
          <a:bodyPr/>
          <a:lstStyle/>
          <a:p>
            <a:r>
              <a:rPr lang="en-US" dirty="0"/>
              <a:t>Review:  How A Bill becomes a law - Chamber Process</a:t>
            </a:r>
          </a:p>
        </p:txBody>
      </p:sp>
      <p:sp>
        <p:nvSpPr>
          <p:cNvPr id="5" name="Content Placeholder 4">
            <a:extLst>
              <a:ext uri="{FF2B5EF4-FFF2-40B4-BE49-F238E27FC236}">
                <a16:creationId xmlns:a16="http://schemas.microsoft.com/office/drawing/2014/main" id="{572F1CBF-FAC9-48BB-BEC2-7F314ED71A9C}"/>
              </a:ext>
            </a:extLst>
          </p:cNvPr>
          <p:cNvSpPr>
            <a:spLocks noGrp="1"/>
          </p:cNvSpPr>
          <p:nvPr>
            <p:ph sz="half" idx="1"/>
          </p:nvPr>
        </p:nvSpPr>
        <p:spPr>
          <a:xfrm>
            <a:off x="1447330" y="1864194"/>
            <a:ext cx="9605635" cy="4188917"/>
          </a:xfrm>
        </p:spPr>
        <p:txBody>
          <a:bodyPr>
            <a:noAutofit/>
          </a:bodyPr>
          <a:lstStyle/>
          <a:p>
            <a:pPr marL="0" indent="0">
              <a:buNone/>
            </a:pPr>
            <a:r>
              <a:rPr lang="en-US" sz="1700" b="1" dirty="0"/>
              <a:t>ROLL CALL</a:t>
            </a:r>
            <a:r>
              <a:rPr lang="en-US" sz="1700" dirty="0"/>
              <a:t>: Final votes to pass or reject a bill must be taken by roll call.  Amendments to a bill may be taken by either voice vote or roll call vote. </a:t>
            </a:r>
            <a:br>
              <a:rPr lang="en-US" sz="1700" dirty="0"/>
            </a:br>
            <a:endParaRPr lang="en-US" sz="1700" dirty="0"/>
          </a:p>
          <a:p>
            <a:pPr marL="0" indent="0">
              <a:buNone/>
            </a:pPr>
            <a:r>
              <a:rPr lang="en-US" sz="1700" b="1" dirty="0"/>
              <a:t>CONSENT</a:t>
            </a:r>
            <a:r>
              <a:rPr lang="en-US" sz="1700" dirty="0"/>
              <a:t>: If a bill is expected to be non-controversial, it may be placed on a Consent Calendar.  Bills on the Consent Calendar can be passed as a group with out discussion.  Any member may object to a bill being placed “on consent”. Consent Calendars are utilized often in the Senate and rarely in the House.</a:t>
            </a:r>
            <a:br>
              <a:rPr lang="en-US" sz="1700" dirty="0"/>
            </a:br>
            <a:endParaRPr lang="en-US" sz="1700" dirty="0"/>
          </a:p>
          <a:p>
            <a:pPr marL="0" indent="0">
              <a:buNone/>
            </a:pPr>
            <a:r>
              <a:rPr lang="en-US" sz="1700" b="1" dirty="0"/>
              <a:t>E-CERT</a:t>
            </a:r>
            <a:r>
              <a:rPr lang="en-US" sz="1700" dirty="0"/>
              <a:t>:  Emergency Certification or “E-Cert” is a process by which a brand-new bill can be jointly introduced through Democratic Caucus Leadership. The bill is passed through the chambers without going through a committee thus bypassing public hearing requirements. </a:t>
            </a:r>
          </a:p>
          <a:p>
            <a:pPr lvl="1"/>
            <a:r>
              <a:rPr lang="en-US" sz="1500" dirty="0"/>
              <a:t>The E-Cert is generally reserved for use during times of crisis or when constitutional deadlines are approaching too quickly to delay action (budget and budget implementers).</a:t>
            </a:r>
          </a:p>
        </p:txBody>
      </p:sp>
      <p:sp>
        <p:nvSpPr>
          <p:cNvPr id="3" name="Footer Placeholder 2">
            <a:extLst>
              <a:ext uri="{FF2B5EF4-FFF2-40B4-BE49-F238E27FC236}">
                <a16:creationId xmlns:a16="http://schemas.microsoft.com/office/drawing/2014/main" id="{2CABE957-32D5-427B-8312-6A910A6199A2}"/>
              </a:ext>
            </a:extLst>
          </p:cNvPr>
          <p:cNvSpPr>
            <a:spLocks noGrp="1"/>
          </p:cNvSpPr>
          <p:nvPr>
            <p:ph type="ftr" sz="quarter" idx="11"/>
          </p:nvPr>
        </p:nvSpPr>
        <p:spPr/>
        <p:txBody>
          <a:bodyPr/>
          <a:lstStyle/>
          <a:p>
            <a:r>
              <a:rPr lang="en-US"/>
              <a:t>Gallo  &amp; Robinson, LLC </a:t>
            </a:r>
            <a:endParaRPr lang="en-US" dirty="0"/>
          </a:p>
        </p:txBody>
      </p:sp>
    </p:spTree>
    <p:extLst>
      <p:ext uri="{BB962C8B-B14F-4D97-AF65-F5344CB8AC3E}">
        <p14:creationId xmlns:p14="http://schemas.microsoft.com/office/powerpoint/2010/main" val="1971640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DF05A-1332-4488-8CD4-733A907B9B6D}"/>
              </a:ext>
            </a:extLst>
          </p:cNvPr>
          <p:cNvSpPr>
            <a:spLocks noGrp="1"/>
          </p:cNvSpPr>
          <p:nvPr>
            <p:ph type="title"/>
          </p:nvPr>
        </p:nvSpPr>
        <p:spPr/>
        <p:txBody>
          <a:bodyPr/>
          <a:lstStyle/>
          <a:p>
            <a:r>
              <a:rPr lang="en-US" dirty="0"/>
              <a:t>Review:  How A Bill becomes a law – Final Action</a:t>
            </a:r>
          </a:p>
        </p:txBody>
      </p:sp>
      <p:sp>
        <p:nvSpPr>
          <p:cNvPr id="5" name="Content Placeholder 4">
            <a:extLst>
              <a:ext uri="{FF2B5EF4-FFF2-40B4-BE49-F238E27FC236}">
                <a16:creationId xmlns:a16="http://schemas.microsoft.com/office/drawing/2014/main" id="{572F1CBF-FAC9-48BB-BEC2-7F314ED71A9C}"/>
              </a:ext>
            </a:extLst>
          </p:cNvPr>
          <p:cNvSpPr>
            <a:spLocks noGrp="1"/>
          </p:cNvSpPr>
          <p:nvPr>
            <p:ph sz="half" idx="1"/>
          </p:nvPr>
        </p:nvSpPr>
        <p:spPr>
          <a:xfrm>
            <a:off x="1447330" y="1864194"/>
            <a:ext cx="9605635" cy="4188917"/>
          </a:xfrm>
        </p:spPr>
        <p:txBody>
          <a:bodyPr>
            <a:noAutofit/>
          </a:bodyPr>
          <a:lstStyle/>
          <a:p>
            <a:pPr marL="109728" indent="0">
              <a:buNone/>
            </a:pPr>
            <a:r>
              <a:rPr lang="en-US" sz="1500" b="1" dirty="0"/>
              <a:t>PROCESS</a:t>
            </a:r>
            <a:r>
              <a:rPr lang="en-US" sz="1500" dirty="0"/>
              <a:t>: After a bill has been passed by both chambers, it is sent to the Governor for his/her signature or veto. </a:t>
            </a:r>
            <a:br>
              <a:rPr lang="en-US" sz="1500" dirty="0"/>
            </a:br>
            <a:endParaRPr lang="en-US" sz="1500" dirty="0"/>
          </a:p>
          <a:p>
            <a:pPr marL="109728" indent="0">
              <a:buNone/>
            </a:pPr>
            <a:r>
              <a:rPr lang="en-US" sz="1500" b="1" dirty="0"/>
              <a:t>ENGROSSING</a:t>
            </a:r>
            <a:r>
              <a:rPr lang="en-US" sz="1500" dirty="0"/>
              <a:t>: If a bill passes, it is sent to LCO and the Secretary of the State to become a Public Act or Special Act.  Special Acts are laws that are limited in duration or application. They are not codified into the Connecticut General Statutes.</a:t>
            </a:r>
          </a:p>
          <a:p>
            <a:pPr marL="109728" indent="0">
              <a:buNone/>
            </a:pPr>
            <a:endParaRPr lang="en-US" sz="1500" dirty="0"/>
          </a:p>
          <a:p>
            <a:pPr marL="109728" indent="0">
              <a:buNone/>
            </a:pPr>
            <a:r>
              <a:rPr lang="en-US" sz="1500" b="1" dirty="0"/>
              <a:t>SIGNATURE/VETO</a:t>
            </a:r>
            <a:r>
              <a:rPr lang="en-US" sz="1500" dirty="0"/>
              <a:t>: During the session, the governor has five days (excluding Sundays and holidays) to sign a bill after it arrives on his desk. After the session adjourns, he has fifteen days to sign from the time it reaches his desk. If he does not veto or sign the bill during this time period, it automatically becomes law.</a:t>
            </a:r>
          </a:p>
          <a:p>
            <a:pPr>
              <a:buNone/>
            </a:pPr>
            <a:endParaRPr lang="en-US" sz="1500" dirty="0"/>
          </a:p>
          <a:p>
            <a:pPr marL="109728" indent="0">
              <a:buNone/>
            </a:pPr>
            <a:r>
              <a:rPr lang="en-US" sz="1500" b="1" dirty="0"/>
              <a:t>OVERRIDE</a:t>
            </a:r>
            <a:r>
              <a:rPr lang="en-US" sz="1500" dirty="0"/>
              <a:t>: If the bill is vetoed, it is returned with the Governor’s objections to the chamber of origin.  It takes a two-thirds vote by the members of both chambers must to override a veto.</a:t>
            </a:r>
          </a:p>
        </p:txBody>
      </p:sp>
      <p:sp>
        <p:nvSpPr>
          <p:cNvPr id="3" name="Footer Placeholder 2">
            <a:extLst>
              <a:ext uri="{FF2B5EF4-FFF2-40B4-BE49-F238E27FC236}">
                <a16:creationId xmlns:a16="http://schemas.microsoft.com/office/drawing/2014/main" id="{2CABE957-32D5-427B-8312-6A910A6199A2}"/>
              </a:ext>
            </a:extLst>
          </p:cNvPr>
          <p:cNvSpPr>
            <a:spLocks noGrp="1"/>
          </p:cNvSpPr>
          <p:nvPr>
            <p:ph type="ftr" sz="quarter" idx="11"/>
          </p:nvPr>
        </p:nvSpPr>
        <p:spPr/>
        <p:txBody>
          <a:bodyPr/>
          <a:lstStyle/>
          <a:p>
            <a:r>
              <a:rPr lang="en-US"/>
              <a:t>Gallo  &amp; Robinson, LLC </a:t>
            </a:r>
            <a:endParaRPr lang="en-US" dirty="0"/>
          </a:p>
        </p:txBody>
      </p:sp>
    </p:spTree>
    <p:extLst>
      <p:ext uri="{BB962C8B-B14F-4D97-AF65-F5344CB8AC3E}">
        <p14:creationId xmlns:p14="http://schemas.microsoft.com/office/powerpoint/2010/main" val="4192763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275A2-6B36-46FA-8793-E5F68482D364}"/>
              </a:ext>
            </a:extLst>
          </p:cNvPr>
          <p:cNvSpPr>
            <a:spLocks noGrp="1"/>
          </p:cNvSpPr>
          <p:nvPr>
            <p:ph type="title"/>
          </p:nvPr>
        </p:nvSpPr>
        <p:spPr/>
        <p:txBody>
          <a:bodyPr/>
          <a:lstStyle/>
          <a:p>
            <a:pPr algn="ctr"/>
            <a:r>
              <a:rPr lang="en-US" dirty="0"/>
              <a:t>Budget Timeline – Short Session </a:t>
            </a:r>
          </a:p>
        </p:txBody>
      </p:sp>
      <p:sp>
        <p:nvSpPr>
          <p:cNvPr id="3" name="Content Placeholder 2">
            <a:extLst>
              <a:ext uri="{FF2B5EF4-FFF2-40B4-BE49-F238E27FC236}">
                <a16:creationId xmlns:a16="http://schemas.microsoft.com/office/drawing/2014/main" id="{0CA01790-D57E-4DFF-9148-0C81A30506A2}"/>
              </a:ext>
            </a:extLst>
          </p:cNvPr>
          <p:cNvSpPr>
            <a:spLocks noGrp="1"/>
          </p:cNvSpPr>
          <p:nvPr>
            <p:ph idx="1"/>
          </p:nvPr>
        </p:nvSpPr>
        <p:spPr>
          <a:xfrm>
            <a:off x="1451579" y="2015732"/>
            <a:ext cx="9603275" cy="4037749"/>
          </a:xfrm>
        </p:spPr>
        <p:txBody>
          <a:bodyPr>
            <a:normAutofit fontScale="77500" lnSpcReduction="20000"/>
          </a:bodyPr>
          <a:lstStyle/>
          <a:p>
            <a:r>
              <a:rPr lang="en-US" sz="2400" dirty="0"/>
              <a:t>February 3</a:t>
            </a:r>
            <a:r>
              <a:rPr lang="en-US" sz="2400" baseline="30000" dirty="0"/>
              <a:t>rd</a:t>
            </a:r>
            <a:r>
              <a:rPr lang="en-US" sz="2400" dirty="0"/>
              <a:t>:  Governor Lamont makes his Budget adjustment for the next fiscal year (Effective July 1, 2021.)</a:t>
            </a:r>
          </a:p>
          <a:p>
            <a:endParaRPr lang="en-US" sz="2400" dirty="0"/>
          </a:p>
          <a:p>
            <a:r>
              <a:rPr lang="en-US" sz="2400" dirty="0"/>
              <a:t>Late February/Early March:  Appropriations Hearings:  Exact Dates TBA</a:t>
            </a:r>
          </a:p>
          <a:p>
            <a:endParaRPr lang="en-US" sz="2400" dirty="0"/>
          </a:p>
          <a:p>
            <a:r>
              <a:rPr lang="en-US" sz="2400" dirty="0"/>
              <a:t>Late April/Early May-THURSDAY:  Finance, Revenue and Bonding Committee Deadline</a:t>
            </a:r>
          </a:p>
          <a:p>
            <a:endParaRPr lang="en-US" sz="2400" dirty="0"/>
          </a:p>
          <a:p>
            <a:r>
              <a:rPr lang="en-US" sz="2400" dirty="0"/>
              <a:t>Late April/Early May-FRIDAY:  Appropriations Committee Deadline</a:t>
            </a:r>
          </a:p>
          <a:p>
            <a:endParaRPr lang="en-US" sz="2400" dirty="0"/>
          </a:p>
          <a:p>
            <a:r>
              <a:rPr lang="en-US" sz="2400" dirty="0"/>
              <a:t>June 9th:  Legislative Session Ends </a:t>
            </a:r>
          </a:p>
        </p:txBody>
      </p:sp>
      <p:sp>
        <p:nvSpPr>
          <p:cNvPr id="4" name="Footer Placeholder 3">
            <a:extLst>
              <a:ext uri="{FF2B5EF4-FFF2-40B4-BE49-F238E27FC236}">
                <a16:creationId xmlns:a16="http://schemas.microsoft.com/office/drawing/2014/main" id="{2C8BBEEF-088D-4BE4-92B5-7378CC1C2524}"/>
              </a:ext>
            </a:extLst>
          </p:cNvPr>
          <p:cNvSpPr>
            <a:spLocks noGrp="1"/>
          </p:cNvSpPr>
          <p:nvPr>
            <p:ph type="ftr" sz="quarter" idx="11"/>
          </p:nvPr>
        </p:nvSpPr>
        <p:spPr/>
        <p:txBody>
          <a:bodyPr/>
          <a:lstStyle/>
          <a:p>
            <a:r>
              <a:rPr lang="en-US"/>
              <a:t>Gallo  &amp; Robinson, LLC </a:t>
            </a:r>
            <a:endParaRPr lang="en-US" dirty="0"/>
          </a:p>
        </p:txBody>
      </p:sp>
    </p:spTree>
    <p:extLst>
      <p:ext uri="{BB962C8B-B14F-4D97-AF65-F5344CB8AC3E}">
        <p14:creationId xmlns:p14="http://schemas.microsoft.com/office/powerpoint/2010/main" val="3811647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559CD3-1DE7-424F-BD0C-12D896D451C8}"/>
              </a:ext>
            </a:extLst>
          </p:cNvPr>
          <p:cNvSpPr>
            <a:spLocks noGrp="1"/>
          </p:cNvSpPr>
          <p:nvPr>
            <p:ph idx="1"/>
          </p:nvPr>
        </p:nvSpPr>
        <p:spPr>
          <a:xfrm>
            <a:off x="1451579" y="2274524"/>
            <a:ext cx="3262860" cy="618274"/>
          </a:xfrm>
        </p:spPr>
        <p:txBody>
          <a:bodyPr>
            <a:normAutofit fontScale="62500" lnSpcReduction="20000"/>
          </a:bodyPr>
          <a:lstStyle/>
          <a:p>
            <a:pPr marL="0" indent="0">
              <a:buNone/>
            </a:pPr>
            <a:endParaRPr lang="en-US"/>
          </a:p>
          <a:p>
            <a:pPr marL="0" indent="0">
              <a:buNone/>
            </a:pPr>
            <a:r>
              <a:rPr lang="en-US" dirty="0"/>
              <a:t>       </a:t>
            </a:r>
            <a:endParaRPr lang="en-US"/>
          </a:p>
          <a:p>
            <a:pPr marL="0" indent="0">
              <a:buNone/>
            </a:pPr>
            <a:endParaRPr lang="en-US" dirty="0"/>
          </a:p>
        </p:txBody>
      </p:sp>
      <p:sp>
        <p:nvSpPr>
          <p:cNvPr id="2" name="Title 1">
            <a:extLst>
              <a:ext uri="{FF2B5EF4-FFF2-40B4-BE49-F238E27FC236}">
                <a16:creationId xmlns:a16="http://schemas.microsoft.com/office/drawing/2014/main" id="{8E1A0D60-F067-400C-A101-5685497A654D}"/>
              </a:ext>
            </a:extLst>
          </p:cNvPr>
          <p:cNvSpPr>
            <a:spLocks noGrp="1"/>
          </p:cNvSpPr>
          <p:nvPr>
            <p:ph type="title"/>
          </p:nvPr>
        </p:nvSpPr>
        <p:spPr/>
        <p:txBody>
          <a:bodyPr/>
          <a:lstStyle/>
          <a:p>
            <a:pPr algn="ctr"/>
            <a:r>
              <a:rPr lang="en-US" dirty="0"/>
              <a:t>Budget Process – Committee(s)</a:t>
            </a:r>
          </a:p>
        </p:txBody>
      </p:sp>
      <p:sp>
        <p:nvSpPr>
          <p:cNvPr id="4" name="Footer Placeholder 3">
            <a:extLst>
              <a:ext uri="{FF2B5EF4-FFF2-40B4-BE49-F238E27FC236}">
                <a16:creationId xmlns:a16="http://schemas.microsoft.com/office/drawing/2014/main" id="{DCC7EEF2-CC47-43BE-9861-E75A5ACD9D80}"/>
              </a:ext>
            </a:extLst>
          </p:cNvPr>
          <p:cNvSpPr>
            <a:spLocks noGrp="1"/>
          </p:cNvSpPr>
          <p:nvPr>
            <p:ph type="ftr" sz="quarter" idx="11"/>
          </p:nvPr>
        </p:nvSpPr>
        <p:spPr/>
        <p:txBody>
          <a:bodyPr/>
          <a:lstStyle/>
          <a:p>
            <a:r>
              <a:rPr lang="en-US"/>
              <a:t>Gallo  &amp; Robinson, LLC </a:t>
            </a:r>
            <a:endParaRPr lang="en-US" dirty="0"/>
          </a:p>
        </p:txBody>
      </p:sp>
      <p:sp>
        <p:nvSpPr>
          <p:cNvPr id="10" name="TextBox 9">
            <a:extLst>
              <a:ext uri="{FF2B5EF4-FFF2-40B4-BE49-F238E27FC236}">
                <a16:creationId xmlns:a16="http://schemas.microsoft.com/office/drawing/2014/main" id="{144D7636-17F4-4C73-8D08-D827B6898DEA}"/>
              </a:ext>
            </a:extLst>
          </p:cNvPr>
          <p:cNvSpPr txBox="1"/>
          <p:nvPr/>
        </p:nvSpPr>
        <p:spPr>
          <a:xfrm>
            <a:off x="1442252" y="1900836"/>
            <a:ext cx="9612601" cy="389337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900" b="1" dirty="0"/>
              <a:t>PUBLIC HEAIRNGS</a:t>
            </a:r>
            <a:r>
              <a:rPr lang="en-US" sz="1900" dirty="0"/>
              <a:t>:  Agencies testify during the day, and the Public testify in the evening.  THIS IS YOUR OPPORTUNITY to support or express concern about items in the Governor's Budget Proposal. Held over eight consecutive workdays and nights.</a:t>
            </a:r>
          </a:p>
          <a:p>
            <a:pPr marL="800100" lvl="1" indent="-342900">
              <a:buClr>
                <a:schemeClr val="accent1"/>
              </a:buClr>
              <a:buFont typeface="Arial" panose="020B0604020202020204" pitchFamily="34" charset="0"/>
              <a:buChar char="•"/>
            </a:pPr>
            <a:r>
              <a:rPr lang="en-US" sz="1900" dirty="0"/>
              <a:t>Each Appropriations subcommittee hears from state agencies in their purview during the day, and from the public at night. </a:t>
            </a:r>
          </a:p>
          <a:p>
            <a:endParaRPr lang="en-US" sz="1900" b="1" dirty="0"/>
          </a:p>
          <a:p>
            <a:r>
              <a:rPr lang="en-US" sz="1900" b="1" dirty="0"/>
              <a:t>APPROPRIATIONS SUBCOMMITTEE  RECOMMENDATIONS</a:t>
            </a:r>
            <a:r>
              <a:rPr lang="en-US" sz="1900" dirty="0"/>
              <a:t>: 13 total, divided by subject matter, hold work sessions and make budget recommendations internally to the Chairs and Ranking members</a:t>
            </a:r>
          </a:p>
          <a:p>
            <a:endParaRPr lang="en-US" sz="1900" dirty="0"/>
          </a:p>
          <a:p>
            <a:r>
              <a:rPr lang="en-US" sz="1900" b="1" dirty="0"/>
              <a:t>COMMITTEE ACTION</a:t>
            </a:r>
            <a:r>
              <a:rPr lang="en-US" sz="1900" dirty="0"/>
              <a:t>: Appropriations Committee drafts and votes on the Committee Budget Proposal prior to their deadline. Finance, Revenue and Bonding Committee passes a revenue (tax) and bond package prior to their deadline.</a:t>
            </a:r>
          </a:p>
        </p:txBody>
      </p:sp>
    </p:spTree>
    <p:extLst>
      <p:ext uri="{BB962C8B-B14F-4D97-AF65-F5344CB8AC3E}">
        <p14:creationId xmlns:p14="http://schemas.microsoft.com/office/powerpoint/2010/main" val="14023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559CD3-1DE7-424F-BD0C-12D896D451C8}"/>
              </a:ext>
            </a:extLst>
          </p:cNvPr>
          <p:cNvSpPr>
            <a:spLocks noGrp="1"/>
          </p:cNvSpPr>
          <p:nvPr>
            <p:ph idx="1"/>
          </p:nvPr>
        </p:nvSpPr>
        <p:spPr>
          <a:xfrm>
            <a:off x="1451579" y="2274524"/>
            <a:ext cx="3262860" cy="618274"/>
          </a:xfrm>
        </p:spPr>
        <p:txBody>
          <a:bodyPr>
            <a:normAutofit fontScale="62500" lnSpcReduction="20000"/>
          </a:bodyPr>
          <a:lstStyle/>
          <a:p>
            <a:pPr marL="0" indent="0">
              <a:buNone/>
            </a:pPr>
            <a:endParaRPr lang="en-US"/>
          </a:p>
          <a:p>
            <a:pPr marL="0" indent="0">
              <a:buNone/>
            </a:pPr>
            <a:r>
              <a:rPr lang="en-US" dirty="0"/>
              <a:t>       </a:t>
            </a:r>
            <a:endParaRPr lang="en-US"/>
          </a:p>
          <a:p>
            <a:pPr marL="0" indent="0">
              <a:buNone/>
            </a:pPr>
            <a:endParaRPr lang="en-US" dirty="0"/>
          </a:p>
        </p:txBody>
      </p:sp>
      <p:sp>
        <p:nvSpPr>
          <p:cNvPr id="2" name="Title 1">
            <a:extLst>
              <a:ext uri="{FF2B5EF4-FFF2-40B4-BE49-F238E27FC236}">
                <a16:creationId xmlns:a16="http://schemas.microsoft.com/office/drawing/2014/main" id="{8E1A0D60-F067-400C-A101-5685497A654D}"/>
              </a:ext>
            </a:extLst>
          </p:cNvPr>
          <p:cNvSpPr>
            <a:spLocks noGrp="1"/>
          </p:cNvSpPr>
          <p:nvPr>
            <p:ph type="title"/>
          </p:nvPr>
        </p:nvSpPr>
        <p:spPr/>
        <p:txBody>
          <a:bodyPr/>
          <a:lstStyle/>
          <a:p>
            <a:pPr algn="ctr"/>
            <a:r>
              <a:rPr lang="en-US" dirty="0"/>
              <a:t>Budget Process - Chamber</a:t>
            </a:r>
          </a:p>
        </p:txBody>
      </p:sp>
      <p:sp>
        <p:nvSpPr>
          <p:cNvPr id="4" name="Footer Placeholder 3">
            <a:extLst>
              <a:ext uri="{FF2B5EF4-FFF2-40B4-BE49-F238E27FC236}">
                <a16:creationId xmlns:a16="http://schemas.microsoft.com/office/drawing/2014/main" id="{DCC7EEF2-CC47-43BE-9861-E75A5ACD9D80}"/>
              </a:ext>
            </a:extLst>
          </p:cNvPr>
          <p:cNvSpPr>
            <a:spLocks noGrp="1"/>
          </p:cNvSpPr>
          <p:nvPr>
            <p:ph type="ftr" sz="quarter" idx="11"/>
          </p:nvPr>
        </p:nvSpPr>
        <p:spPr/>
        <p:txBody>
          <a:bodyPr/>
          <a:lstStyle/>
          <a:p>
            <a:r>
              <a:rPr lang="en-US"/>
              <a:t>Gallo  &amp; Robinson, LLC </a:t>
            </a:r>
            <a:endParaRPr lang="en-US" dirty="0"/>
          </a:p>
        </p:txBody>
      </p:sp>
      <p:sp>
        <p:nvSpPr>
          <p:cNvPr id="10" name="TextBox 9">
            <a:extLst>
              <a:ext uri="{FF2B5EF4-FFF2-40B4-BE49-F238E27FC236}">
                <a16:creationId xmlns:a16="http://schemas.microsoft.com/office/drawing/2014/main" id="{144D7636-17F4-4C73-8D08-D827B6898DEA}"/>
              </a:ext>
            </a:extLst>
          </p:cNvPr>
          <p:cNvSpPr txBox="1"/>
          <p:nvPr/>
        </p:nvSpPr>
        <p:spPr>
          <a:xfrm>
            <a:off x="1442252" y="1951170"/>
            <a:ext cx="9612601" cy="272382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900" b="1" dirty="0"/>
              <a:t>NEGOTIATION</a:t>
            </a:r>
            <a:r>
              <a:rPr lang="en-US" sz="1900" dirty="0"/>
              <a:t>: The Governor, OPM Secretary, Caucus Leadership, Appropriations and Finance Chairs negotiate changes.  </a:t>
            </a:r>
            <a:br>
              <a:rPr lang="en-US" sz="1900" dirty="0"/>
            </a:br>
            <a:endParaRPr lang="en-US" sz="1900" dirty="0"/>
          </a:p>
          <a:p>
            <a:r>
              <a:rPr lang="en-US" sz="1900" b="1" dirty="0"/>
              <a:t>IMPLEMENTERS</a:t>
            </a:r>
            <a:r>
              <a:rPr lang="en-US" sz="1900" dirty="0"/>
              <a:t>: language that “implements” the budget is drafted and released (sometimes by E-Certification), changes law as dictated in the budget.</a:t>
            </a:r>
          </a:p>
          <a:p>
            <a:endParaRPr lang="en-US" sz="1900" dirty="0"/>
          </a:p>
          <a:p>
            <a:r>
              <a:rPr lang="en-US" sz="1900" b="1" dirty="0"/>
              <a:t>VOTES</a:t>
            </a:r>
            <a:r>
              <a:rPr lang="en-US" sz="1900" dirty="0"/>
              <a:t>: A budget bill *should* be voted on by June 9th.  The Fiscal Year (year 1 of the budget) begins July 1. Must pass by a simple majority in the House and Senate, it is then sent to the Governor for his/her signature or veto.</a:t>
            </a:r>
          </a:p>
        </p:txBody>
      </p:sp>
    </p:spTree>
    <p:extLst>
      <p:ext uri="{BB962C8B-B14F-4D97-AF65-F5344CB8AC3E}">
        <p14:creationId xmlns:p14="http://schemas.microsoft.com/office/powerpoint/2010/main" val="2709407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7018C-1AA1-48AD-A2A0-FD656D37C544}"/>
              </a:ext>
            </a:extLst>
          </p:cNvPr>
          <p:cNvSpPr>
            <a:spLocks noGrp="1"/>
          </p:cNvSpPr>
          <p:nvPr>
            <p:ph type="title"/>
          </p:nvPr>
        </p:nvSpPr>
        <p:spPr/>
        <p:txBody>
          <a:bodyPr>
            <a:normAutofit/>
          </a:bodyPr>
          <a:lstStyle/>
          <a:p>
            <a:pPr algn="ctr"/>
            <a:r>
              <a:rPr lang="en-US" dirty="0"/>
              <a:t>The Connecticut State Senate</a:t>
            </a:r>
            <a:br>
              <a:rPr lang="en-US" dirty="0"/>
            </a:br>
            <a:r>
              <a:rPr lang="en-US" dirty="0"/>
              <a:t>36 Senators </a:t>
            </a:r>
          </a:p>
        </p:txBody>
      </p:sp>
      <p:sp>
        <p:nvSpPr>
          <p:cNvPr id="3" name="Text Placeholder 2">
            <a:extLst>
              <a:ext uri="{FF2B5EF4-FFF2-40B4-BE49-F238E27FC236}">
                <a16:creationId xmlns:a16="http://schemas.microsoft.com/office/drawing/2014/main" id="{DFC4633F-12B4-4890-9144-4765FC0DB80B}"/>
              </a:ext>
            </a:extLst>
          </p:cNvPr>
          <p:cNvSpPr>
            <a:spLocks noGrp="1"/>
          </p:cNvSpPr>
          <p:nvPr>
            <p:ph type="body" idx="1"/>
          </p:nvPr>
        </p:nvSpPr>
        <p:spPr/>
        <p:txBody>
          <a:bodyPr/>
          <a:lstStyle/>
          <a:p>
            <a:r>
              <a:rPr lang="en-US" dirty="0"/>
              <a:t>22 Democrats</a:t>
            </a:r>
          </a:p>
        </p:txBody>
      </p:sp>
      <p:sp>
        <p:nvSpPr>
          <p:cNvPr id="4" name="Content Placeholder 3">
            <a:extLst>
              <a:ext uri="{FF2B5EF4-FFF2-40B4-BE49-F238E27FC236}">
                <a16:creationId xmlns:a16="http://schemas.microsoft.com/office/drawing/2014/main" id="{5D90979B-6D6C-4E8B-8357-05F02845A677}"/>
              </a:ext>
            </a:extLst>
          </p:cNvPr>
          <p:cNvSpPr>
            <a:spLocks noGrp="1"/>
          </p:cNvSpPr>
          <p:nvPr>
            <p:ph sz="half" idx="2"/>
          </p:nvPr>
        </p:nvSpPr>
        <p:spPr/>
        <p:txBody>
          <a:bodyPr>
            <a:normAutofit/>
          </a:bodyPr>
          <a:lstStyle/>
          <a:p>
            <a:r>
              <a:rPr lang="en-US" dirty="0"/>
              <a:t>President Pro Tempore: Martin Looney, New Haven</a:t>
            </a:r>
          </a:p>
          <a:p>
            <a:r>
              <a:rPr lang="en-US" dirty="0"/>
              <a:t>Majority Leader, Bob Duff, Norwalk</a:t>
            </a:r>
          </a:p>
          <a:p>
            <a:pPr marL="0" indent="0">
              <a:buNone/>
            </a:pPr>
            <a:endParaRPr lang="en-US" dirty="0"/>
          </a:p>
          <a:p>
            <a:r>
              <a:rPr lang="en-US" dirty="0"/>
              <a:t>Lieutenant Governor – Elect Susan </a:t>
            </a:r>
            <a:r>
              <a:rPr lang="en-US" dirty="0" err="1"/>
              <a:t>Bysiewicz</a:t>
            </a:r>
            <a:r>
              <a:rPr lang="en-US" dirty="0"/>
              <a:t>  </a:t>
            </a:r>
          </a:p>
        </p:txBody>
      </p:sp>
      <p:sp>
        <p:nvSpPr>
          <p:cNvPr id="5" name="Text Placeholder 4">
            <a:extLst>
              <a:ext uri="{FF2B5EF4-FFF2-40B4-BE49-F238E27FC236}">
                <a16:creationId xmlns:a16="http://schemas.microsoft.com/office/drawing/2014/main" id="{0814BD57-A583-49F1-8953-FBC46973AF9F}"/>
              </a:ext>
            </a:extLst>
          </p:cNvPr>
          <p:cNvSpPr>
            <a:spLocks noGrp="1"/>
          </p:cNvSpPr>
          <p:nvPr>
            <p:ph type="body" sz="quarter" idx="3"/>
          </p:nvPr>
        </p:nvSpPr>
        <p:spPr/>
        <p:txBody>
          <a:bodyPr/>
          <a:lstStyle/>
          <a:p>
            <a:r>
              <a:rPr lang="en-US" dirty="0"/>
              <a:t>14 republicans </a:t>
            </a:r>
          </a:p>
        </p:txBody>
      </p:sp>
      <p:sp>
        <p:nvSpPr>
          <p:cNvPr id="6" name="Content Placeholder 5">
            <a:extLst>
              <a:ext uri="{FF2B5EF4-FFF2-40B4-BE49-F238E27FC236}">
                <a16:creationId xmlns:a16="http://schemas.microsoft.com/office/drawing/2014/main" id="{FC8E235E-BE83-426B-8555-2648EE419967}"/>
              </a:ext>
            </a:extLst>
          </p:cNvPr>
          <p:cNvSpPr>
            <a:spLocks noGrp="1"/>
          </p:cNvSpPr>
          <p:nvPr>
            <p:ph sz="quarter" idx="4"/>
          </p:nvPr>
        </p:nvSpPr>
        <p:spPr/>
        <p:txBody>
          <a:bodyPr vert="horz" lIns="91440" tIns="45720" rIns="91440" bIns="45720" rtlCol="0" anchor="t">
            <a:normAutofit/>
          </a:bodyPr>
          <a:lstStyle/>
          <a:p>
            <a:r>
              <a:rPr lang="en-US" dirty="0"/>
              <a:t>Republican Leader: Len Fasano, North Haven* Not running for re-election.</a:t>
            </a:r>
          </a:p>
          <a:p>
            <a:r>
              <a:rPr lang="en-US" dirty="0"/>
              <a:t>Deputy Republican Leader: Kevin </a:t>
            </a:r>
            <a:r>
              <a:rPr lang="en-US" dirty="0" err="1"/>
              <a:t>Witkos</a:t>
            </a:r>
            <a:r>
              <a:rPr lang="en-US" dirty="0"/>
              <a:t>, Canton </a:t>
            </a:r>
          </a:p>
          <a:p>
            <a:endParaRPr lang="en-US" dirty="0"/>
          </a:p>
        </p:txBody>
      </p:sp>
      <p:sp>
        <p:nvSpPr>
          <p:cNvPr id="7" name="Footer Placeholder 6">
            <a:extLst>
              <a:ext uri="{FF2B5EF4-FFF2-40B4-BE49-F238E27FC236}">
                <a16:creationId xmlns:a16="http://schemas.microsoft.com/office/drawing/2014/main" id="{B492420E-9D0D-48EC-B487-8B27107A1927}"/>
              </a:ext>
            </a:extLst>
          </p:cNvPr>
          <p:cNvSpPr>
            <a:spLocks noGrp="1"/>
          </p:cNvSpPr>
          <p:nvPr>
            <p:ph type="ftr" sz="quarter" idx="11"/>
          </p:nvPr>
        </p:nvSpPr>
        <p:spPr/>
        <p:txBody>
          <a:bodyPr/>
          <a:lstStyle/>
          <a:p>
            <a:r>
              <a:rPr lang="en-US"/>
              <a:t>Gallo  &amp; Robinson, LLC </a:t>
            </a:r>
            <a:endParaRPr lang="en-US" dirty="0"/>
          </a:p>
        </p:txBody>
      </p:sp>
    </p:spTree>
    <p:extLst>
      <p:ext uri="{BB962C8B-B14F-4D97-AF65-F5344CB8AC3E}">
        <p14:creationId xmlns:p14="http://schemas.microsoft.com/office/powerpoint/2010/main" val="2498545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559CD3-1DE7-424F-BD0C-12D896D451C8}"/>
              </a:ext>
            </a:extLst>
          </p:cNvPr>
          <p:cNvSpPr>
            <a:spLocks noGrp="1"/>
          </p:cNvSpPr>
          <p:nvPr>
            <p:ph idx="1"/>
          </p:nvPr>
        </p:nvSpPr>
        <p:spPr>
          <a:xfrm>
            <a:off x="1451579" y="2274524"/>
            <a:ext cx="3262860" cy="618274"/>
          </a:xfrm>
        </p:spPr>
        <p:txBody>
          <a:bodyPr>
            <a:normAutofit fontScale="62500" lnSpcReduction="20000"/>
          </a:bodyPr>
          <a:lstStyle/>
          <a:p>
            <a:pPr marL="0" indent="0">
              <a:buNone/>
            </a:pPr>
            <a:endParaRPr lang="en-US" dirty="0"/>
          </a:p>
          <a:p>
            <a:pPr marL="0" indent="0">
              <a:buNone/>
            </a:pPr>
            <a:r>
              <a:rPr lang="en-US" dirty="0"/>
              <a:t>       </a:t>
            </a:r>
          </a:p>
          <a:p>
            <a:pPr marL="0" indent="0">
              <a:buNone/>
            </a:pPr>
            <a:endParaRPr lang="en-US" dirty="0"/>
          </a:p>
        </p:txBody>
      </p:sp>
      <p:sp>
        <p:nvSpPr>
          <p:cNvPr id="2" name="Title 1">
            <a:extLst>
              <a:ext uri="{FF2B5EF4-FFF2-40B4-BE49-F238E27FC236}">
                <a16:creationId xmlns:a16="http://schemas.microsoft.com/office/drawing/2014/main" id="{8E1A0D60-F067-400C-A101-5685497A654D}"/>
              </a:ext>
            </a:extLst>
          </p:cNvPr>
          <p:cNvSpPr>
            <a:spLocks noGrp="1"/>
          </p:cNvSpPr>
          <p:nvPr>
            <p:ph type="title"/>
          </p:nvPr>
        </p:nvSpPr>
        <p:spPr/>
        <p:txBody>
          <a:bodyPr/>
          <a:lstStyle/>
          <a:p>
            <a:pPr algn="ctr"/>
            <a:r>
              <a:rPr lang="en-US" dirty="0"/>
              <a:t>Budget Process – Final Actions</a:t>
            </a:r>
          </a:p>
        </p:txBody>
      </p:sp>
      <p:sp>
        <p:nvSpPr>
          <p:cNvPr id="4" name="Footer Placeholder 3">
            <a:extLst>
              <a:ext uri="{FF2B5EF4-FFF2-40B4-BE49-F238E27FC236}">
                <a16:creationId xmlns:a16="http://schemas.microsoft.com/office/drawing/2014/main" id="{DCC7EEF2-CC47-43BE-9861-E75A5ACD9D80}"/>
              </a:ext>
            </a:extLst>
          </p:cNvPr>
          <p:cNvSpPr>
            <a:spLocks noGrp="1"/>
          </p:cNvSpPr>
          <p:nvPr>
            <p:ph type="ftr" sz="quarter" idx="11"/>
          </p:nvPr>
        </p:nvSpPr>
        <p:spPr/>
        <p:txBody>
          <a:bodyPr/>
          <a:lstStyle/>
          <a:p>
            <a:r>
              <a:rPr lang="en-US"/>
              <a:t>Gallo  &amp; Robinson, LLC </a:t>
            </a:r>
            <a:endParaRPr lang="en-US" dirty="0"/>
          </a:p>
        </p:txBody>
      </p:sp>
      <p:sp>
        <p:nvSpPr>
          <p:cNvPr id="10" name="TextBox 9">
            <a:extLst>
              <a:ext uri="{FF2B5EF4-FFF2-40B4-BE49-F238E27FC236}">
                <a16:creationId xmlns:a16="http://schemas.microsoft.com/office/drawing/2014/main" id="{144D7636-17F4-4C73-8D08-D827B6898DEA}"/>
              </a:ext>
            </a:extLst>
          </p:cNvPr>
          <p:cNvSpPr txBox="1"/>
          <p:nvPr/>
        </p:nvSpPr>
        <p:spPr>
          <a:xfrm>
            <a:off x="1442252" y="1951170"/>
            <a:ext cx="9612601" cy="272382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900" b="1" dirty="0"/>
              <a:t>SIGNATURE/VETO</a:t>
            </a:r>
            <a:r>
              <a:rPr lang="en-US" sz="1900" dirty="0"/>
              <a:t>: During the session, the governor has five days (excluding Sundays and holidays) to sign a bill after it arrives on his desk. After the session adjourns, he has fifteen days to sign from the time it reaches his desk. If he does not veto or sign the bill during this time period, it automatically becomes law. </a:t>
            </a:r>
          </a:p>
          <a:p>
            <a:pPr marL="800100" lvl="1" indent="-342900">
              <a:buClr>
                <a:schemeClr val="accent1"/>
              </a:buClr>
              <a:buFont typeface="Arial" panose="020B0604020202020204" pitchFamily="34" charset="0"/>
              <a:buChar char="•"/>
            </a:pPr>
            <a:r>
              <a:rPr lang="en-US" sz="1900" dirty="0"/>
              <a:t>FOR ONLY THE BUDGET: the Governor has the authority of a line item veto to balance the budget.</a:t>
            </a:r>
          </a:p>
          <a:p>
            <a:endParaRPr lang="en-US" sz="1900" b="1" dirty="0"/>
          </a:p>
          <a:p>
            <a:r>
              <a:rPr lang="en-US" sz="1900" b="1" dirty="0"/>
              <a:t>OVERRIDE</a:t>
            </a:r>
            <a:r>
              <a:rPr lang="en-US" sz="1900" dirty="0"/>
              <a:t>: If the bill is vetoed, it is returned with the Governor’s objections to the chamber of origin.  It takes a two-thirds vote by the members of both chambers must to override a veto.</a:t>
            </a:r>
          </a:p>
        </p:txBody>
      </p:sp>
    </p:spTree>
    <p:extLst>
      <p:ext uri="{BB962C8B-B14F-4D97-AF65-F5344CB8AC3E}">
        <p14:creationId xmlns:p14="http://schemas.microsoft.com/office/powerpoint/2010/main" val="3653979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559CD3-1DE7-424F-BD0C-12D896D451C8}"/>
              </a:ext>
            </a:extLst>
          </p:cNvPr>
          <p:cNvSpPr>
            <a:spLocks noGrp="1"/>
          </p:cNvSpPr>
          <p:nvPr>
            <p:ph idx="1"/>
          </p:nvPr>
        </p:nvSpPr>
        <p:spPr>
          <a:xfrm>
            <a:off x="1451579" y="2274524"/>
            <a:ext cx="3262860" cy="618274"/>
          </a:xfrm>
        </p:spPr>
        <p:txBody>
          <a:bodyPr>
            <a:normAutofit fontScale="62500" lnSpcReduction="20000"/>
          </a:bodyPr>
          <a:lstStyle/>
          <a:p>
            <a:pPr marL="0" indent="0">
              <a:buNone/>
            </a:pPr>
            <a:endParaRPr lang="en-US"/>
          </a:p>
          <a:p>
            <a:pPr marL="0" indent="0">
              <a:buNone/>
            </a:pPr>
            <a:r>
              <a:rPr lang="en-US" dirty="0"/>
              <a:t>       </a:t>
            </a:r>
            <a:endParaRPr lang="en-US"/>
          </a:p>
          <a:p>
            <a:pPr marL="0" indent="0">
              <a:buNone/>
            </a:pPr>
            <a:endParaRPr lang="en-US" dirty="0"/>
          </a:p>
        </p:txBody>
      </p:sp>
      <p:sp>
        <p:nvSpPr>
          <p:cNvPr id="2" name="Title 1">
            <a:extLst>
              <a:ext uri="{FF2B5EF4-FFF2-40B4-BE49-F238E27FC236}">
                <a16:creationId xmlns:a16="http://schemas.microsoft.com/office/drawing/2014/main" id="{8E1A0D60-F067-400C-A101-5685497A654D}"/>
              </a:ext>
            </a:extLst>
          </p:cNvPr>
          <p:cNvSpPr>
            <a:spLocks noGrp="1"/>
          </p:cNvSpPr>
          <p:nvPr>
            <p:ph type="title"/>
          </p:nvPr>
        </p:nvSpPr>
        <p:spPr/>
        <p:txBody>
          <a:bodyPr/>
          <a:lstStyle/>
          <a:p>
            <a:pPr algn="ctr"/>
            <a:r>
              <a:rPr lang="en-US" dirty="0"/>
              <a:t>Helpful Resources</a:t>
            </a:r>
          </a:p>
        </p:txBody>
      </p:sp>
      <p:sp>
        <p:nvSpPr>
          <p:cNvPr id="4" name="Footer Placeholder 3">
            <a:extLst>
              <a:ext uri="{FF2B5EF4-FFF2-40B4-BE49-F238E27FC236}">
                <a16:creationId xmlns:a16="http://schemas.microsoft.com/office/drawing/2014/main" id="{DCC7EEF2-CC47-43BE-9861-E75A5ACD9D80}"/>
              </a:ext>
            </a:extLst>
          </p:cNvPr>
          <p:cNvSpPr>
            <a:spLocks noGrp="1"/>
          </p:cNvSpPr>
          <p:nvPr>
            <p:ph type="ftr" sz="quarter" idx="11"/>
          </p:nvPr>
        </p:nvSpPr>
        <p:spPr/>
        <p:txBody>
          <a:bodyPr/>
          <a:lstStyle/>
          <a:p>
            <a:r>
              <a:rPr lang="en-US"/>
              <a:t>Gallo  &amp; Robinson, LLC </a:t>
            </a:r>
            <a:endParaRPr lang="en-US" dirty="0"/>
          </a:p>
        </p:txBody>
      </p:sp>
      <p:sp>
        <p:nvSpPr>
          <p:cNvPr id="10" name="TextBox 9">
            <a:extLst>
              <a:ext uri="{FF2B5EF4-FFF2-40B4-BE49-F238E27FC236}">
                <a16:creationId xmlns:a16="http://schemas.microsoft.com/office/drawing/2014/main" id="{144D7636-17F4-4C73-8D08-D827B6898DEA}"/>
              </a:ext>
            </a:extLst>
          </p:cNvPr>
          <p:cNvSpPr txBox="1"/>
          <p:nvPr/>
        </p:nvSpPr>
        <p:spPr>
          <a:xfrm>
            <a:off x="1457146" y="1859711"/>
            <a:ext cx="9597708" cy="452431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09728" indent="0">
              <a:buNone/>
            </a:pPr>
            <a:r>
              <a:rPr lang="en-US" dirty="0"/>
              <a:t>CGA Website:  </a:t>
            </a:r>
            <a:r>
              <a:rPr lang="en-US" dirty="0">
                <a:hlinkClick r:id="rId2"/>
              </a:rPr>
              <a:t>www.cga.ct.gov</a:t>
            </a:r>
            <a:endParaRPr lang="en-US" dirty="0"/>
          </a:p>
          <a:p>
            <a:pPr lvl="1">
              <a:buClr>
                <a:schemeClr val="accent1"/>
              </a:buClr>
              <a:buFont typeface="Arial" panose="020B0604020202020204" pitchFamily="34" charset="0"/>
              <a:buChar char="•"/>
            </a:pPr>
            <a:r>
              <a:rPr lang="en-US" dirty="0"/>
              <a:t>Bulletin</a:t>
            </a:r>
          </a:p>
          <a:p>
            <a:pPr lvl="1">
              <a:buClr>
                <a:schemeClr val="accent1"/>
              </a:buClr>
              <a:buFont typeface="Arial" panose="020B0604020202020204" pitchFamily="34" charset="0"/>
              <a:buChar char="•"/>
            </a:pPr>
            <a:r>
              <a:rPr lang="en-US" dirty="0"/>
              <a:t>Calendar</a:t>
            </a:r>
          </a:p>
          <a:p>
            <a:pPr lvl="1">
              <a:buClr>
                <a:schemeClr val="accent1"/>
              </a:buClr>
              <a:buFont typeface="Arial" panose="020B0604020202020204" pitchFamily="34" charset="0"/>
              <a:buChar char="•"/>
            </a:pPr>
            <a:r>
              <a:rPr lang="en-US" dirty="0"/>
              <a:t>Joint Rules</a:t>
            </a:r>
          </a:p>
          <a:p>
            <a:pPr lvl="1">
              <a:buClr>
                <a:schemeClr val="accent1"/>
              </a:buClr>
              <a:buFont typeface="Arial" panose="020B0604020202020204" pitchFamily="34" charset="0"/>
              <a:buChar char="•"/>
            </a:pPr>
            <a:r>
              <a:rPr lang="en-US" dirty="0"/>
              <a:t>Nonpartisan Offices (LCO page contains committee deadlines)</a:t>
            </a:r>
          </a:p>
          <a:p>
            <a:pPr lvl="1">
              <a:buClr>
                <a:schemeClr val="accent1"/>
              </a:buClr>
              <a:buFont typeface="Arial" panose="020B0604020202020204" pitchFamily="34" charset="0"/>
              <a:buChar char="•"/>
            </a:pPr>
            <a:r>
              <a:rPr lang="en-US" dirty="0"/>
              <a:t>Committee webpages</a:t>
            </a:r>
          </a:p>
          <a:p>
            <a:pPr lvl="1">
              <a:buClr>
                <a:schemeClr val="accent1"/>
              </a:buClr>
              <a:buFont typeface="Arial" panose="020B0604020202020204" pitchFamily="34" charset="0"/>
              <a:buChar char="•"/>
            </a:pPr>
            <a:r>
              <a:rPr lang="en-US" dirty="0"/>
              <a:t>Bill webpages and Bill Tracking</a:t>
            </a:r>
          </a:p>
          <a:p>
            <a:pPr lvl="1">
              <a:buClr>
                <a:schemeClr val="accent1"/>
              </a:buClr>
              <a:buFont typeface="Arial" panose="020B0604020202020204" pitchFamily="34" charset="0"/>
              <a:buChar char="•"/>
            </a:pPr>
            <a:r>
              <a:rPr lang="en-US" dirty="0"/>
              <a:t>Directions on how to find your legislator</a:t>
            </a:r>
          </a:p>
          <a:p>
            <a:pPr lvl="1">
              <a:buClr>
                <a:schemeClr val="accent1"/>
              </a:buClr>
              <a:buFont typeface="Arial" panose="020B0604020202020204" pitchFamily="34" charset="0"/>
              <a:buChar char="•"/>
            </a:pPr>
            <a:r>
              <a:rPr lang="en-US" dirty="0"/>
              <a:t>Caucus and legislator webpages  (legislator contact information is listed here)</a:t>
            </a:r>
          </a:p>
          <a:p>
            <a:pPr lvl="1">
              <a:buClr>
                <a:schemeClr val="accent1"/>
              </a:buClr>
              <a:buFont typeface="Arial" panose="020B0604020202020204" pitchFamily="34" charset="0"/>
              <a:buChar char="•"/>
            </a:pPr>
            <a:r>
              <a:rPr lang="en-US" dirty="0"/>
              <a:t>Legislative Commissions</a:t>
            </a:r>
          </a:p>
          <a:p>
            <a:pPr lvl="1">
              <a:buClr>
                <a:schemeClr val="accent1"/>
              </a:buClr>
              <a:buFont typeface="Arial" panose="020B0604020202020204" pitchFamily="34" charset="0"/>
              <a:buChar char="•"/>
            </a:pPr>
            <a:r>
              <a:rPr lang="en-US" dirty="0"/>
              <a:t>This is Your General Assembly, Citizen’s Guide and How a Bill Becomes a Law</a:t>
            </a:r>
            <a:br>
              <a:rPr lang="en-US" dirty="0"/>
            </a:br>
            <a:endParaRPr lang="en-US" dirty="0"/>
          </a:p>
          <a:p>
            <a:pPr marL="109728" indent="0">
              <a:buNone/>
            </a:pPr>
            <a:r>
              <a:rPr lang="en-US" dirty="0"/>
              <a:t>Connecticut Network (CT-N):  </a:t>
            </a:r>
            <a:r>
              <a:rPr lang="en-US" dirty="0">
                <a:hlinkClick r:id="rId3"/>
              </a:rPr>
              <a:t>http://www.ctn.state.ct.us</a:t>
            </a:r>
            <a:r>
              <a:rPr lang="en-US" dirty="0"/>
              <a:t> </a:t>
            </a:r>
            <a:br>
              <a:rPr lang="en-US" dirty="0"/>
            </a:br>
            <a:endParaRPr lang="en-US" dirty="0"/>
          </a:p>
          <a:p>
            <a:pPr marL="109728" indent="0">
              <a:buNone/>
            </a:pPr>
            <a:r>
              <a:rPr lang="en-US" dirty="0"/>
              <a:t>Annual Gallo &amp; Robinson Lobbying Conference:  </a:t>
            </a:r>
            <a:r>
              <a:rPr lang="en-US" dirty="0">
                <a:hlinkClick r:id="rId4"/>
              </a:rPr>
              <a:t>https://gallorobinson.com/ct-lobbying-conference</a:t>
            </a:r>
            <a:endParaRPr lang="en-US" dirty="0"/>
          </a:p>
          <a:p>
            <a:pPr algn="l"/>
            <a:endParaRPr lang="en-US" dirty="0"/>
          </a:p>
        </p:txBody>
      </p:sp>
    </p:spTree>
    <p:extLst>
      <p:ext uri="{BB962C8B-B14F-4D97-AF65-F5344CB8AC3E}">
        <p14:creationId xmlns:p14="http://schemas.microsoft.com/office/powerpoint/2010/main" val="2459154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3FBD2-CC4E-4553-96F2-F9F03A0F1DA8}"/>
              </a:ext>
            </a:extLst>
          </p:cNvPr>
          <p:cNvSpPr>
            <a:spLocks noGrp="1"/>
          </p:cNvSpPr>
          <p:nvPr>
            <p:ph type="title"/>
          </p:nvPr>
        </p:nvSpPr>
        <p:spPr/>
        <p:txBody>
          <a:bodyPr/>
          <a:lstStyle/>
          <a:p>
            <a:r>
              <a:rPr lang="en-US" dirty="0"/>
              <a:t>Questions?	</a:t>
            </a:r>
          </a:p>
        </p:txBody>
      </p:sp>
      <p:sp>
        <p:nvSpPr>
          <p:cNvPr id="3" name="Content Placeholder 2">
            <a:extLst>
              <a:ext uri="{FF2B5EF4-FFF2-40B4-BE49-F238E27FC236}">
                <a16:creationId xmlns:a16="http://schemas.microsoft.com/office/drawing/2014/main" id="{4EA8FB3A-D1FB-4BDC-B137-23DEB033454C}"/>
              </a:ext>
            </a:extLst>
          </p:cNvPr>
          <p:cNvSpPr>
            <a:spLocks noGrp="1"/>
          </p:cNvSpPr>
          <p:nvPr>
            <p:ph idx="1"/>
          </p:nvPr>
        </p:nvSpPr>
        <p:spPr>
          <a:xfrm>
            <a:off x="1451579" y="2015732"/>
            <a:ext cx="9603275" cy="4037749"/>
          </a:xfrm>
        </p:spPr>
        <p:txBody>
          <a:bodyPr>
            <a:normAutofit/>
          </a:bodyPr>
          <a:lstStyle/>
          <a:p>
            <a:pPr marL="0" indent="0">
              <a:buNone/>
            </a:pPr>
            <a:r>
              <a:rPr lang="en-US" dirty="0"/>
              <a:t>Gallo &amp; Robinson, LLC: </a:t>
            </a:r>
            <a:r>
              <a:rPr lang="en-US" dirty="0">
                <a:hlinkClick r:id="rId2"/>
              </a:rPr>
              <a:t>www.gallorobinson.com</a:t>
            </a:r>
            <a:endParaRPr lang="en-US" dirty="0"/>
          </a:p>
          <a:p>
            <a:pPr marL="0" indent="0">
              <a:buNone/>
            </a:pPr>
            <a:r>
              <a:rPr lang="en-US" dirty="0"/>
              <a:t>860-247-4322</a:t>
            </a:r>
          </a:p>
          <a:p>
            <a:pPr marL="0" indent="0">
              <a:buNone/>
            </a:pPr>
            <a:endParaRPr lang="en-US" dirty="0"/>
          </a:p>
          <a:p>
            <a:pPr marL="0" indent="0">
              <a:buNone/>
            </a:pPr>
            <a:r>
              <a:rPr lang="en-US" dirty="0"/>
              <a:t>Kate Robinson: </a:t>
            </a:r>
            <a:r>
              <a:rPr lang="en-US" dirty="0">
                <a:hlinkClick r:id="rId3"/>
              </a:rPr>
              <a:t>kate@gallorobinson.com</a:t>
            </a:r>
            <a:endParaRPr lang="en-US" dirty="0"/>
          </a:p>
          <a:p>
            <a:pPr marL="0" indent="0">
              <a:buNone/>
            </a:pPr>
            <a:r>
              <a:rPr lang="en-US" dirty="0"/>
              <a:t>Bill Welz: </a:t>
            </a:r>
            <a:r>
              <a:rPr lang="en-US" dirty="0">
                <a:hlinkClick r:id="rId4"/>
              </a:rPr>
              <a:t>bill@gallorobinson.com</a:t>
            </a:r>
            <a:r>
              <a:rPr lang="en-US" dirty="0"/>
              <a:t> </a:t>
            </a:r>
          </a:p>
          <a:p>
            <a:pPr marL="0" indent="0">
              <a:buNone/>
            </a:pPr>
            <a:r>
              <a:rPr lang="en-US" dirty="0"/>
              <a:t>Brian Coughlin: </a:t>
            </a:r>
            <a:r>
              <a:rPr lang="en-US" dirty="0">
                <a:hlinkClick r:id="rId5"/>
              </a:rPr>
              <a:t>brian@gallorobinson.com</a:t>
            </a:r>
            <a:r>
              <a:rPr lang="en-US" dirty="0"/>
              <a:t>		</a:t>
            </a:r>
          </a:p>
          <a:p>
            <a:pPr marL="0" indent="0">
              <a:buNone/>
            </a:pPr>
            <a:r>
              <a:rPr lang="en-US" dirty="0"/>
              <a:t>Joe Grabarz: </a:t>
            </a:r>
            <a:r>
              <a:rPr lang="en-US" dirty="0">
                <a:hlinkClick r:id="rId6"/>
              </a:rPr>
              <a:t>joe@gallorobinson.com</a:t>
            </a:r>
            <a:r>
              <a:rPr lang="en-US" dirty="0"/>
              <a:t> </a:t>
            </a:r>
          </a:p>
        </p:txBody>
      </p:sp>
      <p:sp>
        <p:nvSpPr>
          <p:cNvPr id="4" name="Footer Placeholder 3">
            <a:extLst>
              <a:ext uri="{FF2B5EF4-FFF2-40B4-BE49-F238E27FC236}">
                <a16:creationId xmlns:a16="http://schemas.microsoft.com/office/drawing/2014/main" id="{023F1228-9362-465F-A8D9-663A519B7E0F}"/>
              </a:ext>
            </a:extLst>
          </p:cNvPr>
          <p:cNvSpPr>
            <a:spLocks noGrp="1"/>
          </p:cNvSpPr>
          <p:nvPr>
            <p:ph type="ftr" sz="quarter" idx="11"/>
          </p:nvPr>
        </p:nvSpPr>
        <p:spPr/>
        <p:txBody>
          <a:bodyPr/>
          <a:lstStyle/>
          <a:p>
            <a:r>
              <a:rPr lang="en-US"/>
              <a:t>Gallo  &amp; Robinson, LLC </a:t>
            </a:r>
            <a:endParaRPr lang="en-US" dirty="0"/>
          </a:p>
        </p:txBody>
      </p:sp>
    </p:spTree>
    <p:extLst>
      <p:ext uri="{BB962C8B-B14F-4D97-AF65-F5344CB8AC3E}">
        <p14:creationId xmlns:p14="http://schemas.microsoft.com/office/powerpoint/2010/main" val="3761795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B1E9C-6E8D-435D-B433-B1DA7ECD6CD3}"/>
              </a:ext>
            </a:extLst>
          </p:cNvPr>
          <p:cNvSpPr>
            <a:spLocks noGrp="1"/>
          </p:cNvSpPr>
          <p:nvPr>
            <p:ph type="title"/>
          </p:nvPr>
        </p:nvSpPr>
        <p:spPr/>
        <p:txBody>
          <a:bodyPr/>
          <a:lstStyle/>
          <a:p>
            <a:pPr algn="ctr"/>
            <a:r>
              <a:rPr lang="en-US" dirty="0"/>
              <a:t>The Connecticut House of Representatives	151 Representatives </a:t>
            </a:r>
          </a:p>
        </p:txBody>
      </p:sp>
      <p:sp>
        <p:nvSpPr>
          <p:cNvPr id="4" name="Text Placeholder 3">
            <a:extLst>
              <a:ext uri="{FF2B5EF4-FFF2-40B4-BE49-F238E27FC236}">
                <a16:creationId xmlns:a16="http://schemas.microsoft.com/office/drawing/2014/main" id="{7A99F8F7-1ECB-4A3F-9D9A-D9E065883BF9}"/>
              </a:ext>
            </a:extLst>
          </p:cNvPr>
          <p:cNvSpPr>
            <a:spLocks noGrp="1"/>
          </p:cNvSpPr>
          <p:nvPr>
            <p:ph type="body" idx="1"/>
          </p:nvPr>
        </p:nvSpPr>
        <p:spPr/>
        <p:txBody>
          <a:bodyPr/>
          <a:lstStyle/>
          <a:p>
            <a:r>
              <a:rPr lang="en-US" dirty="0"/>
              <a:t>Democrats: 91</a:t>
            </a:r>
          </a:p>
        </p:txBody>
      </p:sp>
      <p:sp>
        <p:nvSpPr>
          <p:cNvPr id="3" name="Content Placeholder 2">
            <a:extLst>
              <a:ext uri="{FF2B5EF4-FFF2-40B4-BE49-F238E27FC236}">
                <a16:creationId xmlns:a16="http://schemas.microsoft.com/office/drawing/2014/main" id="{1BDB8111-E5EE-4C10-8EE7-1585A3A118EE}"/>
              </a:ext>
            </a:extLst>
          </p:cNvPr>
          <p:cNvSpPr>
            <a:spLocks noGrp="1"/>
          </p:cNvSpPr>
          <p:nvPr>
            <p:ph sz="half" idx="2"/>
          </p:nvPr>
        </p:nvSpPr>
        <p:spPr/>
        <p:txBody>
          <a:bodyPr>
            <a:normAutofit/>
          </a:bodyPr>
          <a:lstStyle/>
          <a:p>
            <a:r>
              <a:rPr lang="en-US" dirty="0"/>
              <a:t>Speaker of the House:  Joe Aresimowicz, Berlin* not running for re-election </a:t>
            </a:r>
          </a:p>
          <a:p>
            <a:r>
              <a:rPr lang="en-US" dirty="0"/>
              <a:t>Majority Leader: Matt Ritter, Hartford</a:t>
            </a:r>
          </a:p>
          <a:p>
            <a:endParaRPr lang="en-US" dirty="0"/>
          </a:p>
        </p:txBody>
      </p:sp>
      <p:sp>
        <p:nvSpPr>
          <p:cNvPr id="5" name="Text Placeholder 4">
            <a:extLst>
              <a:ext uri="{FF2B5EF4-FFF2-40B4-BE49-F238E27FC236}">
                <a16:creationId xmlns:a16="http://schemas.microsoft.com/office/drawing/2014/main" id="{6D81BF46-71FF-40E2-A5D6-2BA447EF9E45}"/>
              </a:ext>
            </a:extLst>
          </p:cNvPr>
          <p:cNvSpPr>
            <a:spLocks noGrp="1"/>
          </p:cNvSpPr>
          <p:nvPr>
            <p:ph type="body" sz="quarter" idx="3"/>
          </p:nvPr>
        </p:nvSpPr>
        <p:spPr/>
        <p:txBody>
          <a:bodyPr/>
          <a:lstStyle/>
          <a:p>
            <a:r>
              <a:rPr lang="en-US" dirty="0"/>
              <a:t>Republicans: 60 </a:t>
            </a:r>
          </a:p>
        </p:txBody>
      </p:sp>
      <p:sp>
        <p:nvSpPr>
          <p:cNvPr id="6" name="Content Placeholder 5">
            <a:extLst>
              <a:ext uri="{FF2B5EF4-FFF2-40B4-BE49-F238E27FC236}">
                <a16:creationId xmlns:a16="http://schemas.microsoft.com/office/drawing/2014/main" id="{761993EB-B522-4D56-B2F8-8294620B5B99}"/>
              </a:ext>
            </a:extLst>
          </p:cNvPr>
          <p:cNvSpPr>
            <a:spLocks noGrp="1"/>
          </p:cNvSpPr>
          <p:nvPr>
            <p:ph sz="quarter" idx="4"/>
          </p:nvPr>
        </p:nvSpPr>
        <p:spPr/>
        <p:txBody>
          <a:bodyPr/>
          <a:lstStyle/>
          <a:p>
            <a:r>
              <a:rPr lang="en-US" dirty="0"/>
              <a:t>House Republican Leader: Themis Klarides, Derby*not running for re-election.</a:t>
            </a:r>
          </a:p>
          <a:p>
            <a:r>
              <a:rPr lang="en-US" dirty="0"/>
              <a:t>Deputy House Republican Leader: Vincent </a:t>
            </a:r>
            <a:r>
              <a:rPr lang="en-US" dirty="0" err="1"/>
              <a:t>Candelora</a:t>
            </a:r>
            <a:r>
              <a:rPr lang="en-US" dirty="0"/>
              <a:t>, North Branford </a:t>
            </a:r>
          </a:p>
          <a:p>
            <a:endParaRPr lang="en-US" dirty="0"/>
          </a:p>
        </p:txBody>
      </p:sp>
      <p:sp>
        <p:nvSpPr>
          <p:cNvPr id="7" name="Footer Placeholder 6">
            <a:extLst>
              <a:ext uri="{FF2B5EF4-FFF2-40B4-BE49-F238E27FC236}">
                <a16:creationId xmlns:a16="http://schemas.microsoft.com/office/drawing/2014/main" id="{2B808884-B348-497D-94BE-177F125E9F0D}"/>
              </a:ext>
            </a:extLst>
          </p:cNvPr>
          <p:cNvSpPr>
            <a:spLocks noGrp="1"/>
          </p:cNvSpPr>
          <p:nvPr>
            <p:ph type="ftr" sz="quarter" idx="11"/>
          </p:nvPr>
        </p:nvSpPr>
        <p:spPr/>
        <p:txBody>
          <a:bodyPr/>
          <a:lstStyle/>
          <a:p>
            <a:r>
              <a:rPr lang="en-US"/>
              <a:t>Gallo  &amp; Robinson, LLC </a:t>
            </a:r>
            <a:endParaRPr lang="en-US" dirty="0"/>
          </a:p>
        </p:txBody>
      </p:sp>
    </p:spTree>
    <p:extLst>
      <p:ext uri="{BB962C8B-B14F-4D97-AF65-F5344CB8AC3E}">
        <p14:creationId xmlns:p14="http://schemas.microsoft.com/office/powerpoint/2010/main" val="4041278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7C9A3-D4B7-4554-95B4-1545368D70C7}"/>
              </a:ext>
            </a:extLst>
          </p:cNvPr>
          <p:cNvSpPr>
            <a:spLocks noGrp="1"/>
          </p:cNvSpPr>
          <p:nvPr>
            <p:ph type="title"/>
          </p:nvPr>
        </p:nvSpPr>
        <p:spPr>
          <a:xfrm>
            <a:off x="1447191" y="1026588"/>
            <a:ext cx="9607661" cy="686886"/>
          </a:xfrm>
        </p:spPr>
        <p:txBody>
          <a:bodyPr/>
          <a:lstStyle/>
          <a:p>
            <a:r>
              <a:rPr lang="en-US" dirty="0"/>
              <a:t>Election Day: November 3, 2019</a:t>
            </a:r>
          </a:p>
        </p:txBody>
      </p:sp>
      <p:sp>
        <p:nvSpPr>
          <p:cNvPr id="3" name="Text Placeholder 2">
            <a:extLst>
              <a:ext uri="{FF2B5EF4-FFF2-40B4-BE49-F238E27FC236}">
                <a16:creationId xmlns:a16="http://schemas.microsoft.com/office/drawing/2014/main" id="{DE200506-3044-4F22-BFCB-6925472ED2D0}"/>
              </a:ext>
            </a:extLst>
          </p:cNvPr>
          <p:cNvSpPr>
            <a:spLocks noGrp="1"/>
          </p:cNvSpPr>
          <p:nvPr>
            <p:ph type="body" idx="1"/>
          </p:nvPr>
        </p:nvSpPr>
        <p:spPr/>
        <p:txBody>
          <a:bodyPr/>
          <a:lstStyle/>
          <a:p>
            <a:r>
              <a:rPr lang="en-US" dirty="0"/>
              <a:t>Republican's Not Running</a:t>
            </a:r>
          </a:p>
          <a:p>
            <a:endParaRPr lang="en-US" dirty="0"/>
          </a:p>
        </p:txBody>
      </p:sp>
      <p:sp>
        <p:nvSpPr>
          <p:cNvPr id="4" name="Content Placeholder 3">
            <a:extLst>
              <a:ext uri="{FF2B5EF4-FFF2-40B4-BE49-F238E27FC236}">
                <a16:creationId xmlns:a16="http://schemas.microsoft.com/office/drawing/2014/main" id="{364CBEC9-9B04-4DD7-B490-98BC02CDC65B}"/>
              </a:ext>
            </a:extLst>
          </p:cNvPr>
          <p:cNvSpPr>
            <a:spLocks noGrp="1"/>
          </p:cNvSpPr>
          <p:nvPr>
            <p:ph sz="half" idx="2"/>
          </p:nvPr>
        </p:nvSpPr>
        <p:spPr>
          <a:xfrm>
            <a:off x="1447191" y="2323071"/>
            <a:ext cx="4645152" cy="3730766"/>
          </a:xfrm>
        </p:spPr>
        <p:txBody>
          <a:bodyPr>
            <a:normAutofit fontScale="77500" lnSpcReduction="20000"/>
          </a:bodyPr>
          <a:lstStyle/>
          <a:p>
            <a:r>
              <a:rPr lang="en-US" sz="2000" dirty="0"/>
              <a:t>Senator Fasano</a:t>
            </a:r>
          </a:p>
          <a:p>
            <a:r>
              <a:rPr lang="en-US" sz="2000" dirty="0">
                <a:ea typeface="+mn-lt"/>
                <a:cs typeface="+mn-lt"/>
              </a:rPr>
              <a:t>Rep. Themis Klarides</a:t>
            </a:r>
          </a:p>
          <a:p>
            <a:r>
              <a:rPr lang="en-US" sz="2000" dirty="0">
                <a:ea typeface="+mn-lt"/>
                <a:cs typeface="+mn-lt"/>
              </a:rPr>
              <a:t>Rep. Chris Davis</a:t>
            </a:r>
          </a:p>
          <a:p>
            <a:r>
              <a:rPr lang="en-US" sz="2000" dirty="0">
                <a:ea typeface="+mn-lt"/>
                <a:cs typeface="+mn-lt"/>
              </a:rPr>
              <a:t>Rep. John Frey</a:t>
            </a:r>
          </a:p>
          <a:p>
            <a:r>
              <a:rPr lang="en-US" sz="2000" dirty="0"/>
              <a:t>Rep. Gail Lavielle</a:t>
            </a:r>
          </a:p>
          <a:p>
            <a:r>
              <a:rPr lang="en-US" sz="2000" dirty="0"/>
              <a:t>Rep. </a:t>
            </a:r>
            <a:r>
              <a:rPr lang="en-US" sz="2000" dirty="0" err="1"/>
              <a:t>Livvy</a:t>
            </a:r>
            <a:r>
              <a:rPr lang="en-US" sz="2000" dirty="0"/>
              <a:t> </a:t>
            </a:r>
            <a:r>
              <a:rPr lang="en-US" sz="2000" dirty="0" err="1"/>
              <a:t>Floren</a:t>
            </a:r>
            <a:endParaRPr lang="en-US" sz="2000" dirty="0"/>
          </a:p>
          <a:p>
            <a:r>
              <a:rPr lang="en-US" sz="2000" dirty="0"/>
              <a:t>Rep. Jessie McLachlan</a:t>
            </a:r>
          </a:p>
          <a:p>
            <a:r>
              <a:rPr lang="en-US" sz="2000" dirty="0">
                <a:ea typeface="+mn-lt"/>
                <a:cs typeface="+mn-lt"/>
              </a:rPr>
              <a:t>Rep Art O'Neill </a:t>
            </a:r>
            <a:endParaRPr lang="en-US" sz="2000" dirty="0"/>
          </a:p>
          <a:p>
            <a:r>
              <a:rPr lang="en-US" sz="2000" dirty="0"/>
              <a:t>Rep. Bill </a:t>
            </a:r>
            <a:r>
              <a:rPr lang="en-US" sz="2000" dirty="0" err="1"/>
              <a:t>Simanski</a:t>
            </a:r>
            <a:endParaRPr lang="en-US" sz="2000" dirty="0"/>
          </a:p>
          <a:p>
            <a:r>
              <a:rPr lang="en-US" sz="2000" dirty="0"/>
              <a:t>Rep. Richard Smith</a:t>
            </a:r>
          </a:p>
          <a:p>
            <a:endParaRPr lang="en-US" dirty="0"/>
          </a:p>
        </p:txBody>
      </p:sp>
      <p:sp>
        <p:nvSpPr>
          <p:cNvPr id="5" name="Text Placeholder 4">
            <a:extLst>
              <a:ext uri="{FF2B5EF4-FFF2-40B4-BE49-F238E27FC236}">
                <a16:creationId xmlns:a16="http://schemas.microsoft.com/office/drawing/2014/main" id="{9ACD539A-1323-4A4B-814F-D986A1A401AA}"/>
              </a:ext>
            </a:extLst>
          </p:cNvPr>
          <p:cNvSpPr>
            <a:spLocks noGrp="1"/>
          </p:cNvSpPr>
          <p:nvPr>
            <p:ph type="body" sz="quarter" idx="3"/>
          </p:nvPr>
        </p:nvSpPr>
        <p:spPr/>
        <p:txBody>
          <a:bodyPr/>
          <a:lstStyle/>
          <a:p>
            <a:r>
              <a:rPr lang="en-US" dirty="0"/>
              <a:t>Democrats Not Running </a:t>
            </a:r>
          </a:p>
          <a:p>
            <a:endParaRPr lang="en-US" dirty="0"/>
          </a:p>
        </p:txBody>
      </p:sp>
      <p:sp>
        <p:nvSpPr>
          <p:cNvPr id="6" name="Content Placeholder 5">
            <a:extLst>
              <a:ext uri="{FF2B5EF4-FFF2-40B4-BE49-F238E27FC236}">
                <a16:creationId xmlns:a16="http://schemas.microsoft.com/office/drawing/2014/main" id="{0F581C7A-7252-4E87-AD7B-94A8813502AB}"/>
              </a:ext>
            </a:extLst>
          </p:cNvPr>
          <p:cNvSpPr>
            <a:spLocks noGrp="1"/>
          </p:cNvSpPr>
          <p:nvPr>
            <p:ph sz="quarter" idx="4"/>
          </p:nvPr>
        </p:nvSpPr>
        <p:spPr>
          <a:xfrm>
            <a:off x="6412362" y="2310744"/>
            <a:ext cx="4645152" cy="2637371"/>
          </a:xfrm>
        </p:spPr>
        <p:txBody>
          <a:bodyPr>
            <a:normAutofit fontScale="77500" lnSpcReduction="20000"/>
          </a:bodyPr>
          <a:lstStyle/>
          <a:p>
            <a:r>
              <a:rPr lang="en-US" sz="2000" dirty="0"/>
              <a:t>Rep. Joe Aresimowicz</a:t>
            </a:r>
          </a:p>
          <a:p>
            <a:r>
              <a:rPr lang="en-US" sz="2000" dirty="0"/>
              <a:t>Rep. Buddy </a:t>
            </a:r>
            <a:r>
              <a:rPr lang="en-US" sz="2000" dirty="0" err="1"/>
              <a:t>Altobello</a:t>
            </a:r>
            <a:endParaRPr lang="en-US" sz="2000" dirty="0"/>
          </a:p>
          <a:p>
            <a:r>
              <a:rPr lang="en-US" sz="2000" dirty="0"/>
              <a:t>Rep. Rick Lopes * Running for Senate  </a:t>
            </a:r>
          </a:p>
          <a:p>
            <a:r>
              <a:rPr lang="en-US" sz="2000" dirty="0"/>
              <a:t>Rep. Russ Morin</a:t>
            </a:r>
          </a:p>
          <a:p>
            <a:r>
              <a:rPr lang="en-US" sz="2000" dirty="0"/>
              <a:t>Rep. Kim Rose </a:t>
            </a:r>
          </a:p>
          <a:p>
            <a:r>
              <a:rPr lang="en-US" sz="2000" dirty="0"/>
              <a:t>Rep. Joe </a:t>
            </a:r>
            <a:r>
              <a:rPr lang="en-US" sz="2000" dirty="0" err="1"/>
              <a:t>Serrra</a:t>
            </a:r>
            <a:endParaRPr lang="en-US" sz="2000" dirty="0"/>
          </a:p>
          <a:p>
            <a:r>
              <a:rPr lang="en-US" sz="2000" dirty="0"/>
              <a:t>Rep. Joe </a:t>
            </a:r>
            <a:r>
              <a:rPr lang="en-US" sz="2000" dirty="0" err="1"/>
              <a:t>Verrengia</a:t>
            </a:r>
            <a:endParaRPr lang="en-US" sz="2000" dirty="0"/>
          </a:p>
          <a:p>
            <a:endParaRPr lang="en-US" dirty="0"/>
          </a:p>
        </p:txBody>
      </p:sp>
      <p:sp>
        <p:nvSpPr>
          <p:cNvPr id="7" name="Footer Placeholder 6">
            <a:extLst>
              <a:ext uri="{FF2B5EF4-FFF2-40B4-BE49-F238E27FC236}">
                <a16:creationId xmlns:a16="http://schemas.microsoft.com/office/drawing/2014/main" id="{28C0BE90-8710-4BF0-8258-DBA7FA08CE76}"/>
              </a:ext>
            </a:extLst>
          </p:cNvPr>
          <p:cNvSpPr>
            <a:spLocks noGrp="1"/>
          </p:cNvSpPr>
          <p:nvPr>
            <p:ph type="ftr" sz="quarter" idx="11"/>
          </p:nvPr>
        </p:nvSpPr>
        <p:spPr/>
        <p:txBody>
          <a:bodyPr/>
          <a:lstStyle/>
          <a:p>
            <a:r>
              <a:rPr lang="en-US"/>
              <a:t>Gallo  &amp; Robinson, LLC </a:t>
            </a:r>
            <a:endParaRPr lang="en-US" dirty="0"/>
          </a:p>
        </p:txBody>
      </p:sp>
    </p:spTree>
    <p:extLst>
      <p:ext uri="{BB962C8B-B14F-4D97-AF65-F5344CB8AC3E}">
        <p14:creationId xmlns:p14="http://schemas.microsoft.com/office/powerpoint/2010/main" val="1056899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480E4-5D40-48E7-BBCB-B0CE7D96F164}"/>
              </a:ext>
            </a:extLst>
          </p:cNvPr>
          <p:cNvSpPr>
            <a:spLocks noGrp="1"/>
          </p:cNvSpPr>
          <p:nvPr>
            <p:ph type="title"/>
          </p:nvPr>
        </p:nvSpPr>
        <p:spPr/>
        <p:txBody>
          <a:bodyPr/>
          <a:lstStyle/>
          <a:p>
            <a:r>
              <a:rPr lang="en-US" dirty="0"/>
              <a:t>Electing New Leaders</a:t>
            </a:r>
          </a:p>
        </p:txBody>
      </p:sp>
      <p:sp>
        <p:nvSpPr>
          <p:cNvPr id="4" name="Content Placeholder 3">
            <a:extLst>
              <a:ext uri="{FF2B5EF4-FFF2-40B4-BE49-F238E27FC236}">
                <a16:creationId xmlns:a16="http://schemas.microsoft.com/office/drawing/2014/main" id="{A3D17B5B-D898-4871-B45D-87389B7169F4}"/>
              </a:ext>
            </a:extLst>
          </p:cNvPr>
          <p:cNvSpPr>
            <a:spLocks noGrp="1"/>
          </p:cNvSpPr>
          <p:nvPr>
            <p:ph sz="half" idx="2"/>
          </p:nvPr>
        </p:nvSpPr>
        <p:spPr>
          <a:xfrm>
            <a:off x="1447191" y="1986069"/>
            <a:ext cx="9563709" cy="3968417"/>
          </a:xfrm>
        </p:spPr>
        <p:txBody>
          <a:bodyPr>
            <a:normAutofit/>
          </a:bodyPr>
          <a:lstStyle/>
          <a:p>
            <a:r>
              <a:rPr lang="en-US" dirty="0"/>
              <a:t>With the departure of Speaker Aresimowicz, House Republican Leader Klarides and Senate Republican Leader Fasano, ¾ of the Leaders will be new in 2021. </a:t>
            </a:r>
          </a:p>
          <a:p>
            <a:r>
              <a:rPr lang="en-US" dirty="0"/>
              <a:t>The members of each caucus will gather after Election Day to vote on their leaders in for the 2020 session.  </a:t>
            </a:r>
          </a:p>
          <a:p>
            <a:r>
              <a:rPr lang="en-US" dirty="0"/>
              <a:t>These leadership votes are traditionally formalized on the first day of the Legislative Session. </a:t>
            </a:r>
          </a:p>
          <a:p>
            <a:endParaRPr lang="en-US" dirty="0"/>
          </a:p>
        </p:txBody>
      </p:sp>
      <p:sp>
        <p:nvSpPr>
          <p:cNvPr id="7" name="Footer Placeholder 6">
            <a:extLst>
              <a:ext uri="{FF2B5EF4-FFF2-40B4-BE49-F238E27FC236}">
                <a16:creationId xmlns:a16="http://schemas.microsoft.com/office/drawing/2014/main" id="{3CD56F44-9CC6-416C-8F13-F01EF9C0F1A1}"/>
              </a:ext>
            </a:extLst>
          </p:cNvPr>
          <p:cNvSpPr>
            <a:spLocks noGrp="1"/>
          </p:cNvSpPr>
          <p:nvPr>
            <p:ph type="ftr" sz="quarter" idx="11"/>
          </p:nvPr>
        </p:nvSpPr>
        <p:spPr/>
        <p:txBody>
          <a:bodyPr/>
          <a:lstStyle/>
          <a:p>
            <a:r>
              <a:rPr lang="en-US"/>
              <a:t>Gallo  &amp; Robinson, LLC </a:t>
            </a:r>
            <a:endParaRPr lang="en-US" dirty="0"/>
          </a:p>
        </p:txBody>
      </p:sp>
    </p:spTree>
    <p:extLst>
      <p:ext uri="{BB962C8B-B14F-4D97-AF65-F5344CB8AC3E}">
        <p14:creationId xmlns:p14="http://schemas.microsoft.com/office/powerpoint/2010/main" val="359905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A8F0E-52C6-48D8-B283-A31222712400}"/>
              </a:ext>
            </a:extLst>
          </p:cNvPr>
          <p:cNvSpPr>
            <a:spLocks noGrp="1"/>
          </p:cNvSpPr>
          <p:nvPr>
            <p:ph type="title"/>
          </p:nvPr>
        </p:nvSpPr>
        <p:spPr/>
        <p:txBody>
          <a:bodyPr/>
          <a:lstStyle/>
          <a:p>
            <a:pPr algn="ctr"/>
            <a:r>
              <a:rPr lang="en-US" dirty="0"/>
              <a:t>BIENNIUM CYCLE</a:t>
            </a:r>
          </a:p>
        </p:txBody>
      </p:sp>
      <p:sp>
        <p:nvSpPr>
          <p:cNvPr id="3" name="Content Placeholder 2">
            <a:extLst>
              <a:ext uri="{FF2B5EF4-FFF2-40B4-BE49-F238E27FC236}">
                <a16:creationId xmlns:a16="http://schemas.microsoft.com/office/drawing/2014/main" id="{3297FABB-161C-4B96-A677-2654B84F3AA9}"/>
              </a:ext>
            </a:extLst>
          </p:cNvPr>
          <p:cNvSpPr>
            <a:spLocks noGrp="1"/>
          </p:cNvSpPr>
          <p:nvPr>
            <p:ph idx="1"/>
          </p:nvPr>
        </p:nvSpPr>
        <p:spPr>
          <a:xfrm>
            <a:off x="1451579" y="2015732"/>
            <a:ext cx="9603275" cy="4037749"/>
          </a:xfrm>
        </p:spPr>
        <p:txBody>
          <a:bodyPr>
            <a:normAutofit fontScale="77500" lnSpcReduction="20000"/>
          </a:bodyPr>
          <a:lstStyle/>
          <a:p>
            <a:pPr marL="0" indent="0">
              <a:buNone/>
            </a:pPr>
            <a:r>
              <a:rPr lang="en-US" sz="2400" dirty="0"/>
              <a:t>2021 (Odd-Year) is the long Session: January 6th – June 9th</a:t>
            </a:r>
          </a:p>
          <a:p>
            <a:pPr lvl="1"/>
            <a:r>
              <a:rPr lang="en-US" sz="2400" dirty="0"/>
              <a:t>This is the budget setting year.</a:t>
            </a:r>
          </a:p>
          <a:p>
            <a:pPr lvl="1"/>
            <a:r>
              <a:rPr lang="en-US" sz="2400" dirty="0"/>
              <a:t>Individual legislators can propose bills</a:t>
            </a:r>
          </a:p>
          <a:p>
            <a:pPr lvl="1"/>
            <a:endParaRPr lang="en-US" sz="2400" dirty="0"/>
          </a:p>
          <a:p>
            <a:pPr marL="0" indent="0">
              <a:buNone/>
            </a:pPr>
            <a:r>
              <a:rPr lang="en-US" sz="2400" dirty="0"/>
              <a:t>2022 (Even-Year) is the short Session:  February 9th – May 4th</a:t>
            </a:r>
          </a:p>
          <a:p>
            <a:pPr lvl="1"/>
            <a:r>
              <a:rPr lang="en-US" sz="2400" dirty="0"/>
              <a:t>This is the budget adjustment year.</a:t>
            </a:r>
          </a:p>
          <a:p>
            <a:pPr lvl="1"/>
            <a:r>
              <a:rPr lang="en-US" sz="2400" dirty="0"/>
              <a:t>When the short session was established, it was envisioned that it would only address amendments to the biennium budget. In reality, it is not much different from a long session, just shorter.</a:t>
            </a:r>
          </a:p>
          <a:p>
            <a:pPr lvl="1"/>
            <a:endParaRPr lang="en-US" sz="2400" dirty="0"/>
          </a:p>
          <a:p>
            <a:pPr marL="0" indent="0"/>
            <a:r>
              <a:rPr lang="en-US" sz="2400" dirty="0"/>
              <a:t>The Fiscal Year begins July 1st.  </a:t>
            </a:r>
          </a:p>
        </p:txBody>
      </p:sp>
      <p:sp>
        <p:nvSpPr>
          <p:cNvPr id="4" name="Footer Placeholder 3">
            <a:extLst>
              <a:ext uri="{FF2B5EF4-FFF2-40B4-BE49-F238E27FC236}">
                <a16:creationId xmlns:a16="http://schemas.microsoft.com/office/drawing/2014/main" id="{81EF2F44-0A29-4801-8A44-37CAB828AF3D}"/>
              </a:ext>
            </a:extLst>
          </p:cNvPr>
          <p:cNvSpPr>
            <a:spLocks noGrp="1"/>
          </p:cNvSpPr>
          <p:nvPr>
            <p:ph type="ftr" sz="quarter" idx="11"/>
          </p:nvPr>
        </p:nvSpPr>
        <p:spPr/>
        <p:txBody>
          <a:bodyPr/>
          <a:lstStyle/>
          <a:p>
            <a:r>
              <a:rPr lang="en-US"/>
              <a:t>Gallo  &amp; Robinson, LLC </a:t>
            </a:r>
            <a:endParaRPr lang="en-US" dirty="0"/>
          </a:p>
        </p:txBody>
      </p:sp>
    </p:spTree>
    <p:extLst>
      <p:ext uri="{BB962C8B-B14F-4D97-AF65-F5344CB8AC3E}">
        <p14:creationId xmlns:p14="http://schemas.microsoft.com/office/powerpoint/2010/main" val="3377319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275A2-6B36-46FA-8793-E5F68482D364}"/>
              </a:ext>
            </a:extLst>
          </p:cNvPr>
          <p:cNvSpPr>
            <a:spLocks noGrp="1"/>
          </p:cNvSpPr>
          <p:nvPr>
            <p:ph type="title"/>
          </p:nvPr>
        </p:nvSpPr>
        <p:spPr/>
        <p:txBody>
          <a:bodyPr/>
          <a:lstStyle/>
          <a:p>
            <a:pPr algn="ctr"/>
            <a:r>
              <a:rPr lang="en-US" dirty="0"/>
              <a:t>Nonpartisan Partners</a:t>
            </a:r>
          </a:p>
        </p:txBody>
      </p:sp>
      <p:sp>
        <p:nvSpPr>
          <p:cNvPr id="3" name="Content Placeholder 2">
            <a:extLst>
              <a:ext uri="{FF2B5EF4-FFF2-40B4-BE49-F238E27FC236}">
                <a16:creationId xmlns:a16="http://schemas.microsoft.com/office/drawing/2014/main" id="{0CA01790-D57E-4DFF-9148-0C81A30506A2}"/>
              </a:ext>
            </a:extLst>
          </p:cNvPr>
          <p:cNvSpPr>
            <a:spLocks noGrp="1"/>
          </p:cNvSpPr>
          <p:nvPr>
            <p:ph idx="1"/>
          </p:nvPr>
        </p:nvSpPr>
        <p:spPr>
          <a:xfrm>
            <a:off x="1451579" y="2015732"/>
            <a:ext cx="9603275" cy="4037749"/>
          </a:xfrm>
        </p:spPr>
        <p:txBody>
          <a:bodyPr>
            <a:normAutofit fontScale="55000" lnSpcReduction="20000"/>
          </a:bodyPr>
          <a:lstStyle/>
          <a:p>
            <a:pPr marL="109728" indent="0">
              <a:buNone/>
            </a:pPr>
            <a:r>
              <a:rPr lang="en-US" sz="3200" b="1" dirty="0"/>
              <a:t>Legislative Commissioners Office (LCO):</a:t>
            </a:r>
            <a:r>
              <a:rPr lang="en-US" sz="3200" dirty="0"/>
              <a:t> attorneys who draft bills and amendments, counsel committee Chairs and members on rules, procedures, statutes and regulations, and engross (put into final format) all Public Acts. </a:t>
            </a:r>
            <a:br>
              <a:rPr lang="en-US" sz="3200" dirty="0"/>
            </a:br>
            <a:endParaRPr lang="en-US" sz="3200" dirty="0"/>
          </a:p>
          <a:p>
            <a:pPr marL="109728" indent="0">
              <a:buNone/>
            </a:pPr>
            <a:r>
              <a:rPr lang="en-US" sz="3200" b="1" dirty="0"/>
              <a:t>Office of Legislative Research (OLR): </a:t>
            </a:r>
            <a:r>
              <a:rPr lang="en-US" sz="3200" dirty="0"/>
              <a:t>research analysts who draft reports on questions legislators pose and other areas of current importance, write plain-language summaries of bills and amendments and compile summaries of Public Acts by subject matter.</a:t>
            </a:r>
            <a:br>
              <a:rPr lang="en-US" sz="3200" dirty="0"/>
            </a:br>
            <a:endParaRPr lang="en-US" sz="3200" dirty="0"/>
          </a:p>
          <a:p>
            <a:pPr marL="109728" indent="0">
              <a:buNone/>
            </a:pPr>
            <a:r>
              <a:rPr lang="en-US" sz="3200" b="1" dirty="0"/>
              <a:t>Office of Fiscal Analysis (OFA): </a:t>
            </a:r>
            <a:r>
              <a:rPr lang="en-US" sz="3200" dirty="0"/>
              <a:t>budget analysts who draft Fiscal Notes that delineate how much a bill will cost the state and municipalities, provide state revenue estimates, staff budget hearings, budget subcommittee meetings and generally support the large demand of the two budget committees (Appropriations and Finance). </a:t>
            </a:r>
          </a:p>
        </p:txBody>
      </p:sp>
      <p:sp>
        <p:nvSpPr>
          <p:cNvPr id="4" name="Footer Placeholder 3">
            <a:extLst>
              <a:ext uri="{FF2B5EF4-FFF2-40B4-BE49-F238E27FC236}">
                <a16:creationId xmlns:a16="http://schemas.microsoft.com/office/drawing/2014/main" id="{2C8BBEEF-088D-4BE4-92B5-7378CC1C2524}"/>
              </a:ext>
            </a:extLst>
          </p:cNvPr>
          <p:cNvSpPr>
            <a:spLocks noGrp="1"/>
          </p:cNvSpPr>
          <p:nvPr>
            <p:ph type="ftr" sz="quarter" idx="11"/>
          </p:nvPr>
        </p:nvSpPr>
        <p:spPr/>
        <p:txBody>
          <a:bodyPr/>
          <a:lstStyle/>
          <a:p>
            <a:r>
              <a:rPr lang="en-US"/>
              <a:t>Gallo  &amp; Robinson, LLC </a:t>
            </a:r>
            <a:endParaRPr lang="en-US" dirty="0"/>
          </a:p>
        </p:txBody>
      </p:sp>
    </p:spTree>
    <p:extLst>
      <p:ext uri="{BB962C8B-B14F-4D97-AF65-F5344CB8AC3E}">
        <p14:creationId xmlns:p14="http://schemas.microsoft.com/office/powerpoint/2010/main" val="4076742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27BF-4464-4D6B-9E7B-4F57CA8EBF2B}"/>
              </a:ext>
            </a:extLst>
          </p:cNvPr>
          <p:cNvSpPr>
            <a:spLocks noGrp="1"/>
          </p:cNvSpPr>
          <p:nvPr>
            <p:ph type="title"/>
          </p:nvPr>
        </p:nvSpPr>
        <p:spPr/>
        <p:txBody>
          <a:bodyPr/>
          <a:lstStyle/>
          <a:p>
            <a:r>
              <a:rPr lang="en-US" dirty="0"/>
              <a:t>Legislative Committees	</a:t>
            </a:r>
          </a:p>
        </p:txBody>
      </p:sp>
      <p:sp>
        <p:nvSpPr>
          <p:cNvPr id="3" name="Content Placeholder 2">
            <a:extLst>
              <a:ext uri="{FF2B5EF4-FFF2-40B4-BE49-F238E27FC236}">
                <a16:creationId xmlns:a16="http://schemas.microsoft.com/office/drawing/2014/main" id="{6E7495E1-174B-4B08-9976-AAFED33FB98C}"/>
              </a:ext>
            </a:extLst>
          </p:cNvPr>
          <p:cNvSpPr>
            <a:spLocks noGrp="1"/>
          </p:cNvSpPr>
          <p:nvPr>
            <p:ph idx="1"/>
          </p:nvPr>
        </p:nvSpPr>
        <p:spPr>
          <a:xfrm>
            <a:off x="1451579" y="2015732"/>
            <a:ext cx="9603275" cy="4037749"/>
          </a:xfrm>
        </p:spPr>
        <p:txBody>
          <a:bodyPr>
            <a:normAutofit/>
          </a:bodyPr>
          <a:lstStyle/>
          <a:p>
            <a:r>
              <a:rPr lang="en-US" dirty="0"/>
              <a:t>26 Legislative Committees – Appropriations, Finance,  Judiciary, Public Health, Education, etc.</a:t>
            </a:r>
          </a:p>
          <a:p>
            <a:r>
              <a:rPr lang="en-US" dirty="0"/>
              <a:t>Joint Committees – Made up of Senate and House members, Democrat and Republican</a:t>
            </a:r>
          </a:p>
          <a:p>
            <a:r>
              <a:rPr lang="en-US" dirty="0"/>
              <a:t>Chairs reflect the ratio of each chamber</a:t>
            </a:r>
          </a:p>
          <a:p>
            <a:pPr lvl="1"/>
            <a:r>
              <a:rPr lang="en-US" dirty="0"/>
              <a:t>1 Senate Chair: Democrat</a:t>
            </a:r>
          </a:p>
          <a:p>
            <a:pPr lvl="1"/>
            <a:r>
              <a:rPr lang="en-US" dirty="0"/>
              <a:t>1 Senate Ranking Member: Republican</a:t>
            </a:r>
          </a:p>
          <a:p>
            <a:pPr lvl="1"/>
            <a:r>
              <a:rPr lang="en-US" dirty="0"/>
              <a:t>1 House Chair: Democrat</a:t>
            </a:r>
          </a:p>
          <a:p>
            <a:pPr lvl="1"/>
            <a:r>
              <a:rPr lang="en-US" dirty="0"/>
              <a:t>1 Ranking Member:  Republican </a:t>
            </a:r>
          </a:p>
          <a:p>
            <a:pPr lvl="1"/>
            <a:r>
              <a:rPr lang="en-US" dirty="0"/>
              <a:t>Proportional appointments by each caucus to each committee </a:t>
            </a:r>
          </a:p>
          <a:p>
            <a:pPr marL="457200" lvl="1" indent="0">
              <a:buNone/>
            </a:pPr>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1E39A6E2-3A78-46F4-958E-FBD1B9BC9E6C}"/>
              </a:ext>
            </a:extLst>
          </p:cNvPr>
          <p:cNvSpPr>
            <a:spLocks noGrp="1"/>
          </p:cNvSpPr>
          <p:nvPr>
            <p:ph type="ftr" sz="quarter" idx="11"/>
          </p:nvPr>
        </p:nvSpPr>
        <p:spPr/>
        <p:txBody>
          <a:bodyPr/>
          <a:lstStyle/>
          <a:p>
            <a:r>
              <a:rPr lang="en-US"/>
              <a:t>Gallo  &amp; Robinson, LLC </a:t>
            </a:r>
            <a:endParaRPr lang="en-US" dirty="0"/>
          </a:p>
        </p:txBody>
      </p:sp>
    </p:spTree>
    <p:extLst>
      <p:ext uri="{BB962C8B-B14F-4D97-AF65-F5344CB8AC3E}">
        <p14:creationId xmlns:p14="http://schemas.microsoft.com/office/powerpoint/2010/main" val="4086352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27BF-4464-4D6B-9E7B-4F57CA8EBF2B}"/>
              </a:ext>
            </a:extLst>
          </p:cNvPr>
          <p:cNvSpPr>
            <a:spLocks noGrp="1"/>
          </p:cNvSpPr>
          <p:nvPr>
            <p:ph type="title"/>
          </p:nvPr>
        </p:nvSpPr>
        <p:spPr/>
        <p:txBody>
          <a:bodyPr/>
          <a:lstStyle/>
          <a:p>
            <a:r>
              <a:rPr lang="en-US" dirty="0"/>
              <a:t>Legislative Committees – Continued</a:t>
            </a:r>
          </a:p>
        </p:txBody>
      </p:sp>
      <p:sp>
        <p:nvSpPr>
          <p:cNvPr id="3" name="Content Placeholder 2">
            <a:extLst>
              <a:ext uri="{FF2B5EF4-FFF2-40B4-BE49-F238E27FC236}">
                <a16:creationId xmlns:a16="http://schemas.microsoft.com/office/drawing/2014/main" id="{6E7495E1-174B-4B08-9976-AAFED33FB98C}"/>
              </a:ext>
            </a:extLst>
          </p:cNvPr>
          <p:cNvSpPr>
            <a:spLocks noGrp="1"/>
          </p:cNvSpPr>
          <p:nvPr>
            <p:ph idx="1"/>
          </p:nvPr>
        </p:nvSpPr>
        <p:spPr>
          <a:xfrm>
            <a:off x="1451579" y="1853754"/>
            <a:ext cx="9471345" cy="4364166"/>
          </a:xfrm>
        </p:spPr>
        <p:txBody>
          <a:bodyPr>
            <a:normAutofit/>
          </a:bodyPr>
          <a:lstStyle/>
          <a:p>
            <a:pPr marL="0" indent="0">
              <a:buNone/>
            </a:pPr>
            <a:r>
              <a:rPr lang="en-US" dirty="0"/>
              <a:t>Committees are divided into “A” or “B” committees based on their size. </a:t>
            </a:r>
          </a:p>
          <a:p>
            <a:pPr lvl="1"/>
            <a:r>
              <a:rPr lang="en-US" dirty="0"/>
              <a:t>“A” committees are larger and meet on Mondays, Wednesdays and Fridays. </a:t>
            </a:r>
          </a:p>
          <a:p>
            <a:pPr lvl="2"/>
            <a:endParaRPr lang="en-US" sz="1800" dirty="0"/>
          </a:p>
          <a:p>
            <a:pPr lvl="1"/>
            <a:r>
              <a:rPr lang="en-US" dirty="0"/>
              <a:t>“B” Committees are smaller and meet on Tuesday and Thursdays. </a:t>
            </a:r>
          </a:p>
          <a:p>
            <a:pPr marL="0" indent="0">
              <a:buNone/>
            </a:pPr>
            <a:r>
              <a:rPr lang="en-US" dirty="0"/>
              <a:t>Policy committees (Public Health, Human Services) have a front-end workload.  </a:t>
            </a:r>
          </a:p>
          <a:p>
            <a:pPr lvl="1"/>
            <a:r>
              <a:rPr lang="en-US" dirty="0"/>
              <a:t>Often their bills get referred to Appropriations or Finance.</a:t>
            </a:r>
          </a:p>
          <a:p>
            <a:pPr lvl="1"/>
            <a:endParaRPr lang="en-US" dirty="0"/>
          </a:p>
          <a:p>
            <a:pPr marL="0" indent="0">
              <a:buNone/>
            </a:pPr>
            <a:r>
              <a:rPr lang="en-US" dirty="0"/>
              <a:t>Budget committees (Appropriations, Finance) see their work come later in the session. </a:t>
            </a:r>
          </a:p>
          <a:p>
            <a:pPr lvl="1"/>
            <a:r>
              <a:rPr lang="en-US" dirty="0"/>
              <a:t>Budget committees use the beginning of session to meet with interested parties and hold hearings on the Governor’s proposed budget.</a:t>
            </a:r>
          </a:p>
          <a:p>
            <a:pPr lvl="1"/>
            <a:endParaRPr lang="en-US" dirty="0"/>
          </a:p>
        </p:txBody>
      </p:sp>
      <p:sp>
        <p:nvSpPr>
          <p:cNvPr id="4" name="Footer Placeholder 3">
            <a:extLst>
              <a:ext uri="{FF2B5EF4-FFF2-40B4-BE49-F238E27FC236}">
                <a16:creationId xmlns:a16="http://schemas.microsoft.com/office/drawing/2014/main" id="{1E39A6E2-3A78-46F4-958E-FBD1B9BC9E6C}"/>
              </a:ext>
            </a:extLst>
          </p:cNvPr>
          <p:cNvSpPr>
            <a:spLocks noGrp="1"/>
          </p:cNvSpPr>
          <p:nvPr>
            <p:ph type="ftr" sz="quarter" idx="11"/>
          </p:nvPr>
        </p:nvSpPr>
        <p:spPr/>
        <p:txBody>
          <a:bodyPr/>
          <a:lstStyle/>
          <a:p>
            <a:r>
              <a:rPr lang="en-US"/>
              <a:t>Gallo  &amp; Robinson, LLC </a:t>
            </a:r>
            <a:endParaRPr lang="en-US" dirty="0"/>
          </a:p>
        </p:txBody>
      </p:sp>
    </p:spTree>
    <p:extLst>
      <p:ext uri="{BB962C8B-B14F-4D97-AF65-F5344CB8AC3E}">
        <p14:creationId xmlns:p14="http://schemas.microsoft.com/office/powerpoint/2010/main" val="274321422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7A9D62B021B2040A7D9A3CBC3E8C0A5" ma:contentTypeVersion="11" ma:contentTypeDescription="Create a new document." ma:contentTypeScope="" ma:versionID="d5e54672e3ea01d73b8d64b66b50fd0b">
  <xsd:schema xmlns:xsd="http://www.w3.org/2001/XMLSchema" xmlns:xs="http://www.w3.org/2001/XMLSchema" xmlns:p="http://schemas.microsoft.com/office/2006/metadata/properties" xmlns:ns2="daa11f99-5a07-4d47-86d0-9c6271065a4f" xmlns:ns3="b7a81fc4-cce1-4300-a874-38992c80c1a5" targetNamespace="http://schemas.microsoft.com/office/2006/metadata/properties" ma:root="true" ma:fieldsID="397dd4c8e7a9305f42f3d5c6de72edbe" ns2:_="" ns3:_="">
    <xsd:import namespace="daa11f99-5a07-4d47-86d0-9c6271065a4f"/>
    <xsd:import namespace="b7a81fc4-cce1-4300-a874-38992c80c1a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a11f99-5a07-4d47-86d0-9c6271065a4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a81fc4-cce1-4300-a874-38992c80c1a5"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b7a81fc4-cce1-4300-a874-38992c80c1a5">
      <UserInfo>
        <DisplayName>Kate Robinson</DisplayName>
        <AccountId>24</AccountId>
        <AccountType/>
      </UserInfo>
      <UserInfo>
        <DisplayName>Brian Coughlin</DisplayName>
        <AccountId>21</AccountId>
        <AccountType/>
      </UserInfo>
      <UserInfo>
        <DisplayName>Joe Grabarz</DisplayName>
        <AccountId>25</AccountId>
        <AccountType/>
      </UserInfo>
    </SharedWithUsers>
  </documentManagement>
</p:properties>
</file>

<file path=customXml/itemProps1.xml><?xml version="1.0" encoding="utf-8"?>
<ds:datastoreItem xmlns:ds="http://schemas.openxmlformats.org/officeDocument/2006/customXml" ds:itemID="{F835DD35-B8EE-402A-9282-064B34DB5AF8}">
  <ds:schemaRefs>
    <ds:schemaRef ds:uri="http://schemas.microsoft.com/sharepoint/v3/contenttype/forms"/>
  </ds:schemaRefs>
</ds:datastoreItem>
</file>

<file path=customXml/itemProps2.xml><?xml version="1.0" encoding="utf-8"?>
<ds:datastoreItem xmlns:ds="http://schemas.openxmlformats.org/officeDocument/2006/customXml" ds:itemID="{62A6FEC7-3086-4DD6-8A2E-B7EF83AB8F76}">
  <ds:schemaRefs>
    <ds:schemaRef ds:uri="b7a81fc4-cce1-4300-a874-38992c80c1a5"/>
    <ds:schemaRef ds:uri="daa11f99-5a07-4d47-86d0-9c6271065a4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C0ED8C3-DA02-441A-AAA6-B30BF4EA2459}">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daa11f99-5a07-4d47-86d0-9c6271065a4f"/>
    <ds:schemaRef ds:uri="http://schemas.microsoft.com/office/infopath/2007/PartnerControls"/>
    <ds:schemaRef ds:uri="b7a81fc4-cce1-4300-a874-38992c80c1a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334</TotalTime>
  <Words>2317</Words>
  <Application>Microsoft Office PowerPoint</Application>
  <PresentationFormat>Widescreen</PresentationFormat>
  <Paragraphs>194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Gill Sans MT</vt:lpstr>
      <vt:lpstr>Gallery</vt:lpstr>
      <vt:lpstr>NaSW: Student Advocacy Training</vt:lpstr>
      <vt:lpstr>The Connecticut State Senate 36 Senators </vt:lpstr>
      <vt:lpstr>The Connecticut House of Representatives 151 Representatives </vt:lpstr>
      <vt:lpstr>Election Day: November 3, 2019</vt:lpstr>
      <vt:lpstr>Electing New Leaders</vt:lpstr>
      <vt:lpstr>BIENNIUM CYCLE</vt:lpstr>
      <vt:lpstr>Nonpartisan Partners</vt:lpstr>
      <vt:lpstr>Legislative Committees </vt:lpstr>
      <vt:lpstr>Legislative Committees – Continued</vt:lpstr>
      <vt:lpstr>Legislative Committees – Continued</vt:lpstr>
      <vt:lpstr>Legislative Committees – Continued</vt:lpstr>
      <vt:lpstr>Legislative Committees – Continued</vt:lpstr>
      <vt:lpstr>Review:  How A Bill becomes a law – CHAMBER PROCESS </vt:lpstr>
      <vt:lpstr>Review:  How A Bill becomes a law - Chamber Process</vt:lpstr>
      <vt:lpstr>Review:  How A Bill becomes a law - Chamber Process</vt:lpstr>
      <vt:lpstr>Review:  How A Bill becomes a law – Final Action</vt:lpstr>
      <vt:lpstr>Budget Timeline – Short Session </vt:lpstr>
      <vt:lpstr>Budget Process – Committee(s)</vt:lpstr>
      <vt:lpstr>Budget Process - Chamber</vt:lpstr>
      <vt:lpstr>Budget Process – Final Actions</vt:lpstr>
      <vt:lpstr>Helpful Resources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 - Policy</dc:title>
  <dc:creator>Kate Robinson</dc:creator>
  <cp:lastModifiedBy>Maxwell, Meghan</cp:lastModifiedBy>
  <cp:revision>553</cp:revision>
  <dcterms:created xsi:type="dcterms:W3CDTF">2018-11-19T20:12:44Z</dcterms:created>
  <dcterms:modified xsi:type="dcterms:W3CDTF">2020-10-16T13:54:46Z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0x010100E7A9D62B021B2040A7D9A3CBC3E8C0A5</vt:lpwstr>
  </property>
</Properties>
</file>