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notesMasterIdLst>
    <p:notesMasterId r:id="rId17"/>
  </p:notesMasterIdLst>
  <p:sldIdLst>
    <p:sldId id="256" r:id="rId6"/>
    <p:sldId id="258" r:id="rId7"/>
    <p:sldId id="257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7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2C2F65-3EF3-1995-3460-1EBCC525C2E5}" v="8" dt="2020-10-09T17:26:10.8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8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A307E9-A4EA-42AF-AE92-5B435932522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043956-EA7B-4AB3-9815-FF9333B73F70}">
      <dgm:prSet phldrT="[Text]"/>
      <dgm:spPr/>
      <dgm:t>
        <a:bodyPr/>
        <a:lstStyle/>
        <a:p>
          <a:r>
            <a:rPr lang="en-US" dirty="0"/>
            <a:t>Phone Call</a:t>
          </a:r>
        </a:p>
      </dgm:t>
    </dgm:pt>
    <dgm:pt modelId="{F231D82E-659F-4FC6-BCEC-1C7906315974}" type="parTrans" cxnId="{24897953-F77F-4018-907D-B23426C66F34}">
      <dgm:prSet/>
      <dgm:spPr/>
      <dgm:t>
        <a:bodyPr/>
        <a:lstStyle/>
        <a:p>
          <a:endParaRPr lang="en-US"/>
        </a:p>
      </dgm:t>
    </dgm:pt>
    <dgm:pt modelId="{A8E66075-1D54-4A17-B536-8EC7201AC6AD}" type="sibTrans" cxnId="{24897953-F77F-4018-907D-B23426C66F34}">
      <dgm:prSet/>
      <dgm:spPr/>
      <dgm:t>
        <a:bodyPr/>
        <a:lstStyle/>
        <a:p>
          <a:endParaRPr lang="en-US"/>
        </a:p>
      </dgm:t>
    </dgm:pt>
    <dgm:pt modelId="{04521E5B-EB3B-44F7-B5F3-05271CAF5585}">
      <dgm:prSet phldrT="[Text]"/>
      <dgm:spPr/>
      <dgm:t>
        <a:bodyPr/>
        <a:lstStyle/>
        <a:p>
          <a:r>
            <a:rPr lang="en-US" dirty="0"/>
            <a:t>Letter </a:t>
          </a:r>
        </a:p>
      </dgm:t>
    </dgm:pt>
    <dgm:pt modelId="{3824AB42-391E-4404-AAAF-3284BB3DB367}" type="parTrans" cxnId="{93FCFE46-2EA1-4EE7-8B8C-052608909BC2}">
      <dgm:prSet/>
      <dgm:spPr/>
      <dgm:t>
        <a:bodyPr/>
        <a:lstStyle/>
        <a:p>
          <a:endParaRPr lang="en-US"/>
        </a:p>
      </dgm:t>
    </dgm:pt>
    <dgm:pt modelId="{0D7BEAD9-3AC6-4EF8-81BF-25DB0CC1EFCF}" type="sibTrans" cxnId="{93FCFE46-2EA1-4EE7-8B8C-052608909BC2}">
      <dgm:prSet/>
      <dgm:spPr/>
      <dgm:t>
        <a:bodyPr/>
        <a:lstStyle/>
        <a:p>
          <a:endParaRPr lang="en-US"/>
        </a:p>
      </dgm:t>
    </dgm:pt>
    <dgm:pt modelId="{E39F2E84-45D0-419F-8C52-0C4979EDB8D2}">
      <dgm:prSet phldrT="[Text]"/>
      <dgm:spPr/>
      <dgm:t>
        <a:bodyPr/>
        <a:lstStyle/>
        <a:p>
          <a:r>
            <a:rPr lang="en-US" dirty="0"/>
            <a:t>Email</a:t>
          </a:r>
        </a:p>
      </dgm:t>
    </dgm:pt>
    <dgm:pt modelId="{C68F5D36-2242-4F81-9E6B-BCD6E4E78948}" type="parTrans" cxnId="{83DADEF0-2822-499E-AEC8-5E0024D4CCD5}">
      <dgm:prSet/>
      <dgm:spPr/>
      <dgm:t>
        <a:bodyPr/>
        <a:lstStyle/>
        <a:p>
          <a:endParaRPr lang="en-US"/>
        </a:p>
      </dgm:t>
    </dgm:pt>
    <dgm:pt modelId="{D548064F-3AEB-4875-8169-8F44F2DE4D53}" type="sibTrans" cxnId="{83DADEF0-2822-499E-AEC8-5E0024D4CCD5}">
      <dgm:prSet/>
      <dgm:spPr/>
      <dgm:t>
        <a:bodyPr/>
        <a:lstStyle/>
        <a:p>
          <a:endParaRPr lang="en-US"/>
        </a:p>
      </dgm:t>
    </dgm:pt>
    <dgm:pt modelId="{35229E33-F9EC-4BAC-A6F5-EA2F203D2EF9}">
      <dgm:prSet phldrT="[Text]"/>
      <dgm:spPr/>
      <dgm:t>
        <a:bodyPr/>
        <a:lstStyle/>
        <a:p>
          <a:r>
            <a:rPr lang="en-US" dirty="0"/>
            <a:t>Visit</a:t>
          </a:r>
        </a:p>
      </dgm:t>
    </dgm:pt>
    <dgm:pt modelId="{0D31A291-C0BF-44BC-B172-87D508B008AA}" type="parTrans" cxnId="{04FCA0FD-6F22-4883-A996-6B2FC6D5C804}">
      <dgm:prSet/>
      <dgm:spPr/>
      <dgm:t>
        <a:bodyPr/>
        <a:lstStyle/>
        <a:p>
          <a:endParaRPr lang="en-US"/>
        </a:p>
      </dgm:t>
    </dgm:pt>
    <dgm:pt modelId="{2627B0E4-DC5B-4B26-A308-621C04B4DCBE}" type="sibTrans" cxnId="{04FCA0FD-6F22-4883-A996-6B2FC6D5C804}">
      <dgm:prSet/>
      <dgm:spPr/>
      <dgm:t>
        <a:bodyPr/>
        <a:lstStyle/>
        <a:p>
          <a:endParaRPr lang="en-US"/>
        </a:p>
      </dgm:t>
    </dgm:pt>
    <dgm:pt modelId="{AD00381A-FB7C-4CF3-BFF9-FAD4EC5A036B}">
      <dgm:prSet phldrT="[Text]"/>
      <dgm:spPr/>
      <dgm:t>
        <a:bodyPr/>
        <a:lstStyle/>
        <a:p>
          <a:r>
            <a:rPr lang="en-US" dirty="0"/>
            <a:t>Action-rally, protest, etc.</a:t>
          </a:r>
        </a:p>
      </dgm:t>
    </dgm:pt>
    <dgm:pt modelId="{AF011D8C-544F-41E8-8419-9CC2A301BC37}" type="parTrans" cxnId="{C40B3CFC-D806-4F34-931A-BE80A7DBEEF7}">
      <dgm:prSet/>
      <dgm:spPr/>
      <dgm:t>
        <a:bodyPr/>
        <a:lstStyle/>
        <a:p>
          <a:endParaRPr lang="en-US"/>
        </a:p>
      </dgm:t>
    </dgm:pt>
    <dgm:pt modelId="{DFD4C6FA-5D0B-4257-808A-A3A85F7C94F8}" type="sibTrans" cxnId="{C40B3CFC-D806-4F34-931A-BE80A7DBEEF7}">
      <dgm:prSet/>
      <dgm:spPr/>
      <dgm:t>
        <a:bodyPr/>
        <a:lstStyle/>
        <a:p>
          <a:endParaRPr lang="en-US"/>
        </a:p>
      </dgm:t>
    </dgm:pt>
    <dgm:pt modelId="{8402DF4E-98C5-4190-8EC4-52656C198184}">
      <dgm:prSet phldrT="[Text]"/>
      <dgm:spPr/>
      <dgm:t>
        <a:bodyPr/>
        <a:lstStyle/>
        <a:p>
          <a:r>
            <a:rPr lang="en-US" dirty="0"/>
            <a:t>Lobby Day</a:t>
          </a:r>
        </a:p>
      </dgm:t>
    </dgm:pt>
    <dgm:pt modelId="{D18286FC-8C85-47CF-9383-AA19F6A78B39}" type="parTrans" cxnId="{3A0FF082-1126-4BAD-96F6-2FF8894D6028}">
      <dgm:prSet/>
      <dgm:spPr/>
      <dgm:t>
        <a:bodyPr/>
        <a:lstStyle/>
        <a:p>
          <a:endParaRPr lang="en-US"/>
        </a:p>
      </dgm:t>
    </dgm:pt>
    <dgm:pt modelId="{DE0FF28A-5ECB-4573-996D-81D45457BA52}" type="sibTrans" cxnId="{3A0FF082-1126-4BAD-96F6-2FF8894D6028}">
      <dgm:prSet/>
      <dgm:spPr/>
      <dgm:t>
        <a:bodyPr/>
        <a:lstStyle/>
        <a:p>
          <a:endParaRPr lang="en-US"/>
        </a:p>
      </dgm:t>
    </dgm:pt>
    <dgm:pt modelId="{ED718576-DEFB-4D0A-BB19-1B11415B4DC1}">
      <dgm:prSet phldrT="[Text]"/>
      <dgm:spPr/>
      <dgm:t>
        <a:bodyPr/>
        <a:lstStyle/>
        <a:p>
          <a:r>
            <a:rPr lang="en-US" dirty="0"/>
            <a:t>Other (Action Alerts, fax)</a:t>
          </a:r>
        </a:p>
      </dgm:t>
    </dgm:pt>
    <dgm:pt modelId="{921A23F7-5536-4B72-91D0-26CF6011F12E}" type="parTrans" cxnId="{E4B4773B-F242-4588-B83F-140BB79CC109}">
      <dgm:prSet/>
      <dgm:spPr/>
      <dgm:t>
        <a:bodyPr/>
        <a:lstStyle/>
        <a:p>
          <a:endParaRPr lang="en-US"/>
        </a:p>
      </dgm:t>
    </dgm:pt>
    <dgm:pt modelId="{67DBC89B-3180-4A1C-8FC3-52595D2AB12C}" type="sibTrans" cxnId="{E4B4773B-F242-4588-B83F-140BB79CC109}">
      <dgm:prSet/>
      <dgm:spPr/>
      <dgm:t>
        <a:bodyPr/>
        <a:lstStyle/>
        <a:p>
          <a:endParaRPr lang="en-US"/>
        </a:p>
      </dgm:t>
    </dgm:pt>
    <dgm:pt modelId="{CD93CE77-D4B6-4FFB-B1CA-1B0B7562F114}" type="pres">
      <dgm:prSet presAssocID="{25A307E9-A4EA-42AF-AE92-5B4359325220}" presName="diagram" presStyleCnt="0">
        <dgm:presLayoutVars>
          <dgm:dir/>
          <dgm:resizeHandles val="exact"/>
        </dgm:presLayoutVars>
      </dgm:prSet>
      <dgm:spPr/>
    </dgm:pt>
    <dgm:pt modelId="{6A98ED5D-D395-492E-BF77-F30368DA8CE6}" type="pres">
      <dgm:prSet presAssocID="{11043956-EA7B-4AB3-9815-FF9333B73F70}" presName="node" presStyleLbl="node1" presStyleIdx="0" presStyleCnt="7">
        <dgm:presLayoutVars>
          <dgm:bulletEnabled val="1"/>
        </dgm:presLayoutVars>
      </dgm:prSet>
      <dgm:spPr/>
    </dgm:pt>
    <dgm:pt modelId="{725D2E8B-E6D5-4705-A3D2-87CEDF5FA488}" type="pres">
      <dgm:prSet presAssocID="{A8E66075-1D54-4A17-B536-8EC7201AC6AD}" presName="sibTrans" presStyleCnt="0"/>
      <dgm:spPr/>
    </dgm:pt>
    <dgm:pt modelId="{542583E5-040D-4D10-A008-F890573CAD7C}" type="pres">
      <dgm:prSet presAssocID="{04521E5B-EB3B-44F7-B5F3-05271CAF5585}" presName="node" presStyleLbl="node1" presStyleIdx="1" presStyleCnt="7">
        <dgm:presLayoutVars>
          <dgm:bulletEnabled val="1"/>
        </dgm:presLayoutVars>
      </dgm:prSet>
      <dgm:spPr/>
    </dgm:pt>
    <dgm:pt modelId="{B5AB7A1A-59CE-4011-9358-53B73C59A290}" type="pres">
      <dgm:prSet presAssocID="{0D7BEAD9-3AC6-4EF8-81BF-25DB0CC1EFCF}" presName="sibTrans" presStyleCnt="0"/>
      <dgm:spPr/>
    </dgm:pt>
    <dgm:pt modelId="{12BFBBC6-C085-45CD-A19A-7117E9298731}" type="pres">
      <dgm:prSet presAssocID="{E39F2E84-45D0-419F-8C52-0C4979EDB8D2}" presName="node" presStyleLbl="node1" presStyleIdx="2" presStyleCnt="7">
        <dgm:presLayoutVars>
          <dgm:bulletEnabled val="1"/>
        </dgm:presLayoutVars>
      </dgm:prSet>
      <dgm:spPr/>
    </dgm:pt>
    <dgm:pt modelId="{944DF607-5F4C-4716-ADA4-BEE77480F6EA}" type="pres">
      <dgm:prSet presAssocID="{D548064F-3AEB-4875-8169-8F44F2DE4D53}" presName="sibTrans" presStyleCnt="0"/>
      <dgm:spPr/>
    </dgm:pt>
    <dgm:pt modelId="{1719F93C-409D-4B80-B756-EA0482403CB6}" type="pres">
      <dgm:prSet presAssocID="{35229E33-F9EC-4BAC-A6F5-EA2F203D2EF9}" presName="node" presStyleLbl="node1" presStyleIdx="3" presStyleCnt="7">
        <dgm:presLayoutVars>
          <dgm:bulletEnabled val="1"/>
        </dgm:presLayoutVars>
      </dgm:prSet>
      <dgm:spPr/>
    </dgm:pt>
    <dgm:pt modelId="{4A7F3BB7-7B91-4BCD-BB85-6DF2668653D2}" type="pres">
      <dgm:prSet presAssocID="{2627B0E4-DC5B-4B26-A308-621C04B4DCBE}" presName="sibTrans" presStyleCnt="0"/>
      <dgm:spPr/>
    </dgm:pt>
    <dgm:pt modelId="{9DCAFBED-1D7F-401A-BD11-DDCC18BEC88D}" type="pres">
      <dgm:prSet presAssocID="{AD00381A-FB7C-4CF3-BFF9-FAD4EC5A036B}" presName="node" presStyleLbl="node1" presStyleIdx="4" presStyleCnt="7">
        <dgm:presLayoutVars>
          <dgm:bulletEnabled val="1"/>
        </dgm:presLayoutVars>
      </dgm:prSet>
      <dgm:spPr/>
    </dgm:pt>
    <dgm:pt modelId="{ACEB024D-C023-4C84-ADD7-8598ACE874FA}" type="pres">
      <dgm:prSet presAssocID="{DFD4C6FA-5D0B-4257-808A-A3A85F7C94F8}" presName="sibTrans" presStyleCnt="0"/>
      <dgm:spPr/>
    </dgm:pt>
    <dgm:pt modelId="{EB33FB40-AB16-4C9D-9FD8-A85C49240737}" type="pres">
      <dgm:prSet presAssocID="{8402DF4E-98C5-4190-8EC4-52656C198184}" presName="node" presStyleLbl="node1" presStyleIdx="5" presStyleCnt="7">
        <dgm:presLayoutVars>
          <dgm:bulletEnabled val="1"/>
        </dgm:presLayoutVars>
      </dgm:prSet>
      <dgm:spPr/>
    </dgm:pt>
    <dgm:pt modelId="{D912F782-4D2A-444E-9C5D-B2B520C4F1BF}" type="pres">
      <dgm:prSet presAssocID="{DE0FF28A-5ECB-4573-996D-81D45457BA52}" presName="sibTrans" presStyleCnt="0"/>
      <dgm:spPr/>
    </dgm:pt>
    <dgm:pt modelId="{D0A9BE53-8BA7-49F9-866A-FE4DFAD0B213}" type="pres">
      <dgm:prSet presAssocID="{ED718576-DEFB-4D0A-BB19-1B11415B4DC1}" presName="node" presStyleLbl="node1" presStyleIdx="6" presStyleCnt="7">
        <dgm:presLayoutVars>
          <dgm:bulletEnabled val="1"/>
        </dgm:presLayoutVars>
      </dgm:prSet>
      <dgm:spPr/>
    </dgm:pt>
  </dgm:ptLst>
  <dgm:cxnLst>
    <dgm:cxn modelId="{03820005-6B20-4F61-8441-B8B69ECA5CF3}" type="presOf" srcId="{25A307E9-A4EA-42AF-AE92-5B4359325220}" destId="{CD93CE77-D4B6-4FFB-B1CA-1B0B7562F114}" srcOrd="0" destOrd="0" presId="urn:microsoft.com/office/officeart/2005/8/layout/default"/>
    <dgm:cxn modelId="{45121939-0309-4669-9ED8-3D1D3E2E9115}" type="presOf" srcId="{AD00381A-FB7C-4CF3-BFF9-FAD4EC5A036B}" destId="{9DCAFBED-1D7F-401A-BD11-DDCC18BEC88D}" srcOrd="0" destOrd="0" presId="urn:microsoft.com/office/officeart/2005/8/layout/default"/>
    <dgm:cxn modelId="{E4B4773B-F242-4588-B83F-140BB79CC109}" srcId="{25A307E9-A4EA-42AF-AE92-5B4359325220}" destId="{ED718576-DEFB-4D0A-BB19-1B11415B4DC1}" srcOrd="6" destOrd="0" parTransId="{921A23F7-5536-4B72-91D0-26CF6011F12E}" sibTransId="{67DBC89B-3180-4A1C-8FC3-52595D2AB12C}"/>
    <dgm:cxn modelId="{93FCFE46-2EA1-4EE7-8B8C-052608909BC2}" srcId="{25A307E9-A4EA-42AF-AE92-5B4359325220}" destId="{04521E5B-EB3B-44F7-B5F3-05271CAF5585}" srcOrd="1" destOrd="0" parTransId="{3824AB42-391E-4404-AAAF-3284BB3DB367}" sibTransId="{0D7BEAD9-3AC6-4EF8-81BF-25DB0CC1EFCF}"/>
    <dgm:cxn modelId="{E7ACB147-A3A6-47AE-B7E0-42B74042AB48}" type="presOf" srcId="{E39F2E84-45D0-419F-8C52-0C4979EDB8D2}" destId="{12BFBBC6-C085-45CD-A19A-7117E9298731}" srcOrd="0" destOrd="0" presId="urn:microsoft.com/office/officeart/2005/8/layout/default"/>
    <dgm:cxn modelId="{6BC2BE67-A5B4-4AE0-99DF-ECB241EAF332}" type="presOf" srcId="{04521E5B-EB3B-44F7-B5F3-05271CAF5585}" destId="{542583E5-040D-4D10-A008-F890573CAD7C}" srcOrd="0" destOrd="0" presId="urn:microsoft.com/office/officeart/2005/8/layout/default"/>
    <dgm:cxn modelId="{59D8C850-6C2B-4050-BD6E-A7B4EB173084}" type="presOf" srcId="{11043956-EA7B-4AB3-9815-FF9333B73F70}" destId="{6A98ED5D-D395-492E-BF77-F30368DA8CE6}" srcOrd="0" destOrd="0" presId="urn:microsoft.com/office/officeart/2005/8/layout/default"/>
    <dgm:cxn modelId="{A04B1C71-E63E-4036-B6E3-8A6A587E9EA9}" type="presOf" srcId="{8402DF4E-98C5-4190-8EC4-52656C198184}" destId="{EB33FB40-AB16-4C9D-9FD8-A85C49240737}" srcOrd="0" destOrd="0" presId="urn:microsoft.com/office/officeart/2005/8/layout/default"/>
    <dgm:cxn modelId="{24897953-F77F-4018-907D-B23426C66F34}" srcId="{25A307E9-A4EA-42AF-AE92-5B4359325220}" destId="{11043956-EA7B-4AB3-9815-FF9333B73F70}" srcOrd="0" destOrd="0" parTransId="{F231D82E-659F-4FC6-BCEC-1C7906315974}" sibTransId="{A8E66075-1D54-4A17-B536-8EC7201AC6AD}"/>
    <dgm:cxn modelId="{3A0FF082-1126-4BAD-96F6-2FF8894D6028}" srcId="{25A307E9-A4EA-42AF-AE92-5B4359325220}" destId="{8402DF4E-98C5-4190-8EC4-52656C198184}" srcOrd="5" destOrd="0" parTransId="{D18286FC-8C85-47CF-9383-AA19F6A78B39}" sibTransId="{DE0FF28A-5ECB-4573-996D-81D45457BA52}"/>
    <dgm:cxn modelId="{EB703F9A-132A-498D-9996-A1446513F614}" type="presOf" srcId="{ED718576-DEFB-4D0A-BB19-1B11415B4DC1}" destId="{D0A9BE53-8BA7-49F9-866A-FE4DFAD0B213}" srcOrd="0" destOrd="0" presId="urn:microsoft.com/office/officeart/2005/8/layout/default"/>
    <dgm:cxn modelId="{B7809E9F-C629-440C-A848-C707C61EBBB7}" type="presOf" srcId="{35229E33-F9EC-4BAC-A6F5-EA2F203D2EF9}" destId="{1719F93C-409D-4B80-B756-EA0482403CB6}" srcOrd="0" destOrd="0" presId="urn:microsoft.com/office/officeart/2005/8/layout/default"/>
    <dgm:cxn modelId="{83DADEF0-2822-499E-AEC8-5E0024D4CCD5}" srcId="{25A307E9-A4EA-42AF-AE92-5B4359325220}" destId="{E39F2E84-45D0-419F-8C52-0C4979EDB8D2}" srcOrd="2" destOrd="0" parTransId="{C68F5D36-2242-4F81-9E6B-BCD6E4E78948}" sibTransId="{D548064F-3AEB-4875-8169-8F44F2DE4D53}"/>
    <dgm:cxn modelId="{C40B3CFC-D806-4F34-931A-BE80A7DBEEF7}" srcId="{25A307E9-A4EA-42AF-AE92-5B4359325220}" destId="{AD00381A-FB7C-4CF3-BFF9-FAD4EC5A036B}" srcOrd="4" destOrd="0" parTransId="{AF011D8C-544F-41E8-8419-9CC2A301BC37}" sibTransId="{DFD4C6FA-5D0B-4257-808A-A3A85F7C94F8}"/>
    <dgm:cxn modelId="{04FCA0FD-6F22-4883-A996-6B2FC6D5C804}" srcId="{25A307E9-A4EA-42AF-AE92-5B4359325220}" destId="{35229E33-F9EC-4BAC-A6F5-EA2F203D2EF9}" srcOrd="3" destOrd="0" parTransId="{0D31A291-C0BF-44BC-B172-87D508B008AA}" sibTransId="{2627B0E4-DC5B-4B26-A308-621C04B4DCBE}"/>
    <dgm:cxn modelId="{7206E52B-2E9F-42C1-BD47-DC90A74D22A8}" type="presParOf" srcId="{CD93CE77-D4B6-4FFB-B1CA-1B0B7562F114}" destId="{6A98ED5D-D395-492E-BF77-F30368DA8CE6}" srcOrd="0" destOrd="0" presId="urn:microsoft.com/office/officeart/2005/8/layout/default"/>
    <dgm:cxn modelId="{0D66C01B-9C83-4FA0-BFBA-3DFE3B2462F0}" type="presParOf" srcId="{CD93CE77-D4B6-4FFB-B1CA-1B0B7562F114}" destId="{725D2E8B-E6D5-4705-A3D2-87CEDF5FA488}" srcOrd="1" destOrd="0" presId="urn:microsoft.com/office/officeart/2005/8/layout/default"/>
    <dgm:cxn modelId="{98F29E82-2C47-497B-A6A3-39696D5FBEBC}" type="presParOf" srcId="{CD93CE77-D4B6-4FFB-B1CA-1B0B7562F114}" destId="{542583E5-040D-4D10-A008-F890573CAD7C}" srcOrd="2" destOrd="0" presId="urn:microsoft.com/office/officeart/2005/8/layout/default"/>
    <dgm:cxn modelId="{E2F5DD1F-4528-4E4F-9234-B20BEC43A642}" type="presParOf" srcId="{CD93CE77-D4B6-4FFB-B1CA-1B0B7562F114}" destId="{B5AB7A1A-59CE-4011-9358-53B73C59A290}" srcOrd="3" destOrd="0" presId="urn:microsoft.com/office/officeart/2005/8/layout/default"/>
    <dgm:cxn modelId="{7AF6D77A-1AC4-40A2-A25C-C386B0E881C4}" type="presParOf" srcId="{CD93CE77-D4B6-4FFB-B1CA-1B0B7562F114}" destId="{12BFBBC6-C085-45CD-A19A-7117E9298731}" srcOrd="4" destOrd="0" presId="urn:microsoft.com/office/officeart/2005/8/layout/default"/>
    <dgm:cxn modelId="{5F8BBDDB-FD23-4E40-B2C5-A8CAB5A0A982}" type="presParOf" srcId="{CD93CE77-D4B6-4FFB-B1CA-1B0B7562F114}" destId="{944DF607-5F4C-4716-ADA4-BEE77480F6EA}" srcOrd="5" destOrd="0" presId="urn:microsoft.com/office/officeart/2005/8/layout/default"/>
    <dgm:cxn modelId="{A000AF18-0900-414B-8289-B8F25735CE9C}" type="presParOf" srcId="{CD93CE77-D4B6-4FFB-B1CA-1B0B7562F114}" destId="{1719F93C-409D-4B80-B756-EA0482403CB6}" srcOrd="6" destOrd="0" presId="urn:microsoft.com/office/officeart/2005/8/layout/default"/>
    <dgm:cxn modelId="{B4EC29C6-3347-492B-9749-2C6CBBB14D4A}" type="presParOf" srcId="{CD93CE77-D4B6-4FFB-B1CA-1B0B7562F114}" destId="{4A7F3BB7-7B91-4BCD-BB85-6DF2668653D2}" srcOrd="7" destOrd="0" presId="urn:microsoft.com/office/officeart/2005/8/layout/default"/>
    <dgm:cxn modelId="{856FAFF4-31B1-4049-B945-203E43D58B75}" type="presParOf" srcId="{CD93CE77-D4B6-4FFB-B1CA-1B0B7562F114}" destId="{9DCAFBED-1D7F-401A-BD11-DDCC18BEC88D}" srcOrd="8" destOrd="0" presId="urn:microsoft.com/office/officeart/2005/8/layout/default"/>
    <dgm:cxn modelId="{D4475F06-C043-47E8-9251-91DA7FF4EF85}" type="presParOf" srcId="{CD93CE77-D4B6-4FFB-B1CA-1B0B7562F114}" destId="{ACEB024D-C023-4C84-ADD7-8598ACE874FA}" srcOrd="9" destOrd="0" presId="urn:microsoft.com/office/officeart/2005/8/layout/default"/>
    <dgm:cxn modelId="{A7E9F58D-CFF3-4927-9B97-C8C295A18420}" type="presParOf" srcId="{CD93CE77-D4B6-4FFB-B1CA-1B0B7562F114}" destId="{EB33FB40-AB16-4C9D-9FD8-A85C49240737}" srcOrd="10" destOrd="0" presId="urn:microsoft.com/office/officeart/2005/8/layout/default"/>
    <dgm:cxn modelId="{C90AE4DE-F643-4910-B3DE-415B1E604785}" type="presParOf" srcId="{CD93CE77-D4B6-4FFB-B1CA-1B0B7562F114}" destId="{D912F782-4D2A-444E-9C5D-B2B520C4F1BF}" srcOrd="11" destOrd="0" presId="urn:microsoft.com/office/officeart/2005/8/layout/default"/>
    <dgm:cxn modelId="{49A729DC-8D0A-4122-9A4D-1C12DE93CDC1}" type="presParOf" srcId="{CD93CE77-D4B6-4FFB-B1CA-1B0B7562F114}" destId="{D0A9BE53-8BA7-49F9-866A-FE4DFAD0B213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98ED5D-D395-492E-BF77-F30368DA8CE6}">
      <dsp:nvSpPr>
        <dsp:cNvPr id="0" name=""/>
        <dsp:cNvSpPr/>
      </dsp:nvSpPr>
      <dsp:spPr>
        <a:xfrm>
          <a:off x="0" y="127000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Phone Call</a:t>
          </a:r>
        </a:p>
      </dsp:txBody>
      <dsp:txXfrm>
        <a:off x="0" y="127000"/>
        <a:ext cx="1904999" cy="1143000"/>
      </dsp:txXfrm>
    </dsp:sp>
    <dsp:sp modelId="{542583E5-040D-4D10-A008-F890573CAD7C}">
      <dsp:nvSpPr>
        <dsp:cNvPr id="0" name=""/>
        <dsp:cNvSpPr/>
      </dsp:nvSpPr>
      <dsp:spPr>
        <a:xfrm>
          <a:off x="2095500" y="127000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Letter </a:t>
          </a:r>
        </a:p>
      </dsp:txBody>
      <dsp:txXfrm>
        <a:off x="2095500" y="127000"/>
        <a:ext cx="1904999" cy="1143000"/>
      </dsp:txXfrm>
    </dsp:sp>
    <dsp:sp modelId="{12BFBBC6-C085-45CD-A19A-7117E9298731}">
      <dsp:nvSpPr>
        <dsp:cNvPr id="0" name=""/>
        <dsp:cNvSpPr/>
      </dsp:nvSpPr>
      <dsp:spPr>
        <a:xfrm>
          <a:off x="4191000" y="127000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Email</a:t>
          </a:r>
        </a:p>
      </dsp:txBody>
      <dsp:txXfrm>
        <a:off x="4191000" y="127000"/>
        <a:ext cx="1904999" cy="1143000"/>
      </dsp:txXfrm>
    </dsp:sp>
    <dsp:sp modelId="{1719F93C-409D-4B80-B756-EA0482403CB6}">
      <dsp:nvSpPr>
        <dsp:cNvPr id="0" name=""/>
        <dsp:cNvSpPr/>
      </dsp:nvSpPr>
      <dsp:spPr>
        <a:xfrm>
          <a:off x="0" y="1460500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Visit</a:t>
          </a:r>
        </a:p>
      </dsp:txBody>
      <dsp:txXfrm>
        <a:off x="0" y="1460500"/>
        <a:ext cx="1904999" cy="1143000"/>
      </dsp:txXfrm>
    </dsp:sp>
    <dsp:sp modelId="{9DCAFBED-1D7F-401A-BD11-DDCC18BEC88D}">
      <dsp:nvSpPr>
        <dsp:cNvPr id="0" name=""/>
        <dsp:cNvSpPr/>
      </dsp:nvSpPr>
      <dsp:spPr>
        <a:xfrm>
          <a:off x="2095500" y="1460500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Action-rally, protest, etc.</a:t>
          </a:r>
        </a:p>
      </dsp:txBody>
      <dsp:txXfrm>
        <a:off x="2095500" y="1460500"/>
        <a:ext cx="1904999" cy="1143000"/>
      </dsp:txXfrm>
    </dsp:sp>
    <dsp:sp modelId="{EB33FB40-AB16-4C9D-9FD8-A85C49240737}">
      <dsp:nvSpPr>
        <dsp:cNvPr id="0" name=""/>
        <dsp:cNvSpPr/>
      </dsp:nvSpPr>
      <dsp:spPr>
        <a:xfrm>
          <a:off x="4191000" y="1460500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Lobby Day</a:t>
          </a:r>
        </a:p>
      </dsp:txBody>
      <dsp:txXfrm>
        <a:off x="4191000" y="1460500"/>
        <a:ext cx="1904999" cy="1143000"/>
      </dsp:txXfrm>
    </dsp:sp>
    <dsp:sp modelId="{D0A9BE53-8BA7-49F9-866A-FE4DFAD0B213}">
      <dsp:nvSpPr>
        <dsp:cNvPr id="0" name=""/>
        <dsp:cNvSpPr/>
      </dsp:nvSpPr>
      <dsp:spPr>
        <a:xfrm>
          <a:off x="2095500" y="2793999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Other (Action Alerts, fax)</a:t>
          </a:r>
        </a:p>
      </dsp:txBody>
      <dsp:txXfrm>
        <a:off x="2095500" y="2793999"/>
        <a:ext cx="1904999" cy="1143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86448F8-E5F1-435B-AC01-D3B6DE730E3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65D744-439E-4F6D-B160-295EC4F4965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486F1F-6C9F-4BA2-B009-7066C9BEE6D0}" type="datetimeFigureOut">
              <a:rPr lang="en-US"/>
              <a:pPr>
                <a:defRPr/>
              </a:pPr>
              <a:t>10/13/2020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85AE8F1-D21D-4E2B-B400-0CED69B023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174CE72-3F0D-4CA1-88F3-6F6964B1AF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C1B1A-09A6-49DA-A77B-076BD87AFBF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EC1F23-8A43-4D28-8BE7-1BFAF2053F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D1411D19-FBA9-4F37-A499-76A0CD3B0A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EADA0C00-C6E9-4B5F-9B54-50CBCCDD56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E28DC28C-A455-4420-BECB-42006B5263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That’s the “that was EASY” button… but just NEW and IMPROVED… with a check mark. </a:t>
            </a: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CD39AE71-91A1-4B15-8A3D-6557089C25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17455C-6973-4179-8DFF-7AB61029BC8E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id="{004F8A26-6F06-4264-837A-B146FA22231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C464D857-7C41-4EC7-8BAB-DF4AAEE7E7E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6145779E-4FFB-40BA-AABA-74D48FDB536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BF1FDE9B-1760-4A98-B957-90C077B855E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A31879C-6170-4CE2-9494-E585AA630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516203F7-7669-4364-BE31-E49864DC1F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9AC785-EE8A-4B82-862A-C75B60472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5A945AA-08B9-497B-A0EB-880C509F7CBE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9F88949-B003-485C-B94C-03D225FBC67E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Date Placeholder 27">
            <a:extLst>
              <a:ext uri="{FF2B5EF4-FFF2-40B4-BE49-F238E27FC236}">
                <a16:creationId xmlns:a16="http://schemas.microsoft.com/office/drawing/2014/main" id="{63A84ABE-B4C9-4B77-896A-C107119D8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95457-CF9B-4D24-916E-5201533FEB9B}" type="datetimeFigureOut">
              <a:rPr lang="en-US"/>
              <a:pPr>
                <a:defRPr/>
              </a:pPr>
              <a:t>10/13/2020</a:t>
            </a:fld>
            <a:endParaRPr lang="en-US"/>
          </a:p>
        </p:txBody>
      </p:sp>
      <p:sp>
        <p:nvSpPr>
          <p:cNvPr id="16" name="Footer Placeholder 16">
            <a:extLst>
              <a:ext uri="{FF2B5EF4-FFF2-40B4-BE49-F238E27FC236}">
                <a16:creationId xmlns:a16="http://schemas.microsoft.com/office/drawing/2014/main" id="{1FA688EE-131C-4F0C-A0C9-3A23D0B62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>
            <a:extLst>
              <a:ext uri="{FF2B5EF4-FFF2-40B4-BE49-F238E27FC236}">
                <a16:creationId xmlns:a16="http://schemas.microsoft.com/office/drawing/2014/main" id="{13B387F4-B603-4D89-BC10-81C8C9A80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3B706E25-BC34-46B7-82C3-3B19A26CDA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5239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47F55-51CF-4391-9CE4-0B9F54B62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178BD-C601-467A-80DF-3783187B124B}" type="datetimeFigureOut">
              <a:rPr lang="en-US"/>
              <a:pPr>
                <a:defRPr/>
              </a:pPr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5983F-6BEA-4757-BAF2-6355DF1A2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D0615-DDF8-4678-A1CD-FA9645C7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4C3CD-7D4B-45BD-AB38-C8C75909F8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656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id="{4197AEE2-2FF3-43DD-B716-57D82836D9B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F06FF9B5-026C-4B52-9E6A-2A1974DC130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E8B9F610-3432-4AEA-8665-59804AD657C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263C39E3-0063-4A10-AD7E-CEE7EA35C08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7BDCB61-6C36-430F-8049-CED178DCB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8D6D8B-5F74-49F4-8A28-5D98C7614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E813C4BC-D0C0-4F86-96D7-8EBD7A3941FE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74E33F8-86EB-44FC-8106-C30671127692}"/>
              </a:ext>
            </a:extLst>
          </p:cNvPr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876EBE7-F7B9-49CE-89C8-414D474C28FB}"/>
              </a:ext>
            </a:extLst>
          </p:cNvPr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E4F497D4-2A62-4D53-A4EF-96BC53694D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3E909E57-21E3-451B-AD46-E586F23430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4A364A16-D077-4AAE-90E5-ABF8EB84DED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B3886-CF53-4D9D-A4FD-67B19D88DCD2}" type="datetimeFigureOut">
              <a:rPr lang="en-US"/>
              <a:pPr>
                <a:defRPr/>
              </a:pPr>
              <a:t>10/13/2020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5AE98EF-62EF-4147-AC6B-294F031A13B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48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53DC0-D835-408C-A8E0-F1D980DD2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C49D4-7919-404E-934D-073D0F8B8812}" type="datetimeFigureOut">
              <a:rPr lang="en-US"/>
              <a:pPr>
                <a:defRPr/>
              </a:pPr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4837A-8465-46C1-86F2-6A3E23B6A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BA46F-CE68-4A47-A694-D34F15E1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A967550-BD4D-4CCF-BE59-4774863787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7193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id="{3BDE569C-6BAA-4256-AF80-2404219348D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D1F947C5-7E9D-4FF9-AA01-CFA677D8E24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E82F210C-D6F1-4D58-A85B-858E64580B0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F93B3368-4169-490E-936A-663DBFC0F01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2E1BDB39-6F76-438F-AE8A-EEB72B6BFF1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id="{C80D35E8-037B-4DFE-9525-199BEE393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F53F34-C17F-4CF5-B504-DB82FB7B6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DD73D0E-A01F-4D8B-B62A-F00CD5355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81B9889C-276C-43C0-8C98-97321F24222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1380A31-7B36-4DD8-91C6-C6AE2732A9C0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63422D4-1EB3-436E-A9D8-A1488687CAE3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49557478-3E4C-46CB-AB08-A9FE2C9B12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8262813-0ED0-4678-A34D-28320CA0CDE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B1FB2-F515-4ECB-BD9C-952DB975BB80}" type="datetimeFigureOut">
              <a:rPr lang="en-US"/>
              <a:pPr>
                <a:defRPr/>
              </a:pPr>
              <a:t>10/13/2020</a:t>
            </a:fld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6252937B-208A-4DDC-B621-DAFB3E94E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FD93C50-B02C-4512-9D37-6C2B588C18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7323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>
            <a:extLst>
              <a:ext uri="{FF2B5EF4-FFF2-40B4-BE49-F238E27FC236}">
                <a16:creationId xmlns:a16="http://schemas.microsoft.com/office/drawing/2014/main" id="{DB7EDA21-BF39-4C84-AFF1-5AE96B1686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5E67A230-0903-431E-9B53-85E54348F0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F085A-4B1B-490B-951F-724A65DB446D}" type="datetimeFigureOut">
              <a:rPr lang="en-US"/>
              <a:pPr>
                <a:defRPr/>
              </a:pPr>
              <a:t>10/13/2020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B9F8EDB-56C8-4448-B282-DD0347A22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8C99DBB-A102-4772-9682-3CB3BA0CF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B243F-4B17-4169-A789-A7D6EF00A2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0901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>
            <a:extLst>
              <a:ext uri="{FF2B5EF4-FFF2-40B4-BE49-F238E27FC236}">
                <a16:creationId xmlns:a16="http://schemas.microsoft.com/office/drawing/2014/main" id="{DE7A0954-8E7C-4E3D-89A6-C00D07C8B3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9817AFFF-0A90-46DD-B9EA-AA0ECF99C36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9" name="Rectangle 21">
            <a:extLst>
              <a:ext uri="{FF2B5EF4-FFF2-40B4-BE49-F238E27FC236}">
                <a16:creationId xmlns:a16="http://schemas.microsoft.com/office/drawing/2014/main" id="{EE18A530-2216-4409-8500-D9CB1B90653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10" name="Rectangle 23">
            <a:extLst>
              <a:ext uri="{FF2B5EF4-FFF2-40B4-BE49-F238E27FC236}">
                <a16:creationId xmlns:a16="http://schemas.microsoft.com/office/drawing/2014/main" id="{B359CEB2-72C7-49BA-AB72-BE85A835929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11" name="Rectangle 24">
            <a:extLst>
              <a:ext uri="{FF2B5EF4-FFF2-40B4-BE49-F238E27FC236}">
                <a16:creationId xmlns:a16="http://schemas.microsoft.com/office/drawing/2014/main" id="{E942A03F-3399-46D8-87B5-1CD45037542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DF23E0F-D8FD-4A5A-A78A-9C8ED7A4B50E}"/>
              </a:ext>
            </a:extLst>
          </p:cNvPr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6D1E623-930A-454C-AD45-3EDD67B01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>
            <a:extLst>
              <a:ext uri="{FF2B5EF4-FFF2-40B4-BE49-F238E27FC236}">
                <a16:creationId xmlns:a16="http://schemas.microsoft.com/office/drawing/2014/main" id="{149B7B4B-47CD-4E72-9135-748E760E29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03C9BBB-037A-403A-A233-B11A03CF9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6BE111A-21EF-4199-A458-CB16CE0B3D46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3B39C8D-917C-4E8F-A30A-F7A69D338F58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Date Placeholder 6">
            <a:extLst>
              <a:ext uri="{FF2B5EF4-FFF2-40B4-BE49-F238E27FC236}">
                <a16:creationId xmlns:a16="http://schemas.microsoft.com/office/drawing/2014/main" id="{17ED5C3E-90AD-436D-9EE4-400A24671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1FFE0-56E2-4307-9C8D-179C432C5C64}" type="datetimeFigureOut">
              <a:rPr lang="en-US"/>
              <a:pPr>
                <a:defRPr/>
              </a:pPr>
              <a:t>10/13/2020</a:t>
            </a:fld>
            <a:endParaRPr lang="en-US"/>
          </a:p>
        </p:txBody>
      </p:sp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D8739D09-F979-4BA5-94AE-1443C6181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>
            <a:extLst>
              <a:ext uri="{FF2B5EF4-FFF2-40B4-BE49-F238E27FC236}">
                <a16:creationId xmlns:a16="http://schemas.microsoft.com/office/drawing/2014/main" id="{5F043A25-48A2-446B-A855-C5ACF2949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6E6C92D4-FD32-474A-8F5B-F9532BA9E4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0143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9DAD55-69B6-4FF7-86AF-A74454B9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2259A-0A52-4C3A-AEED-4039D8F63633}" type="datetimeFigureOut">
              <a:rPr lang="en-US"/>
              <a:pPr>
                <a:defRPr/>
              </a:pPr>
              <a:t>10/13/2020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ABA697-35E3-4250-9D07-7B36358F3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BA05ED-6428-4807-832A-11ED68CAE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D300E54-C124-4769-9C21-BAC6C6D1F4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72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0C5905D8-DC7F-4D8F-B84A-8D09A93B7CC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2B1B4AA9-1945-4875-9B7A-EFC1B423A58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0F872727-CC43-4555-BD39-120D869C1CA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AAA68FF4-A5B8-485A-A41B-F2A4E972F17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8F4D72-5E2F-440D-BE98-A99804F71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01B48E-2CD4-42E1-9909-F4EB82720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CE787305-599B-4B24-854A-8015BDEC8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9ECC3-671F-4F67-B02E-DE9E191CE1EE}" type="datetimeFigureOut">
              <a:rPr lang="en-US"/>
              <a:pPr>
                <a:defRPr/>
              </a:pPr>
              <a:t>10/13/2020</a:t>
            </a:fld>
            <a:endParaRPr 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26306F5B-0FDE-4FFA-97B7-BCC09DC92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F5E3E802-1222-4D0A-873F-302C8C165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47D350-74F8-42B8-B3AB-DA04AD9253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935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3E6983D-928C-4351-A466-F239FC804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3234B286-0B0C-4EA7-B536-03DB1A3A3DD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2C505FD4-65E7-4B49-90A0-520AFB1B7BC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8" name="Rectangle 23">
            <a:extLst>
              <a:ext uri="{FF2B5EF4-FFF2-40B4-BE49-F238E27FC236}">
                <a16:creationId xmlns:a16="http://schemas.microsoft.com/office/drawing/2014/main" id="{2A0FC31F-FA44-4063-B4B5-B149AA6CE93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9" name="Rectangle 24">
            <a:extLst>
              <a:ext uri="{FF2B5EF4-FFF2-40B4-BE49-F238E27FC236}">
                <a16:creationId xmlns:a16="http://schemas.microsoft.com/office/drawing/2014/main" id="{AB9D70F5-8951-4BFA-BA8A-13D4B49AEE1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CF09B4-E3D6-4B43-A0A1-4A37A22432CF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B0AFD4-FE09-434D-8839-2FA3774D5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CD56FA50-CC2C-4023-97A1-B567432A34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EB6D454-0F1B-4D8F-A315-AB4920B6F204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0B5999D-8391-4FFD-AC83-2A1E31644EFC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BD35A0-D1B6-4DF4-8EC1-CE823AC48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FDDE1AC7-546C-4CD4-8818-0AD383EFF7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7FAE2CC-11D8-48A1-9965-620989FFAE7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40C33111-744C-432B-8888-B9754F2F163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09BEF-689C-4F87-8A66-927DB8CC5666}" type="datetimeFigureOut">
              <a:rPr lang="en-US"/>
              <a:pPr>
                <a:defRPr/>
              </a:pPr>
              <a:t>10/13/2020</a:t>
            </a:fld>
            <a:endParaRPr lang="en-US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ECBE658C-904D-428B-BF2C-634AA9C8432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006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3C6BF9BA-FB38-4D22-AA45-84079276FB0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3C5FC7AE-621B-47EC-A749-F1E8CC2F0D3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588AB7E4-7658-4541-85E7-2559CD77BFE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8" name="Rectangle 23">
            <a:extLst>
              <a:ext uri="{FF2B5EF4-FFF2-40B4-BE49-F238E27FC236}">
                <a16:creationId xmlns:a16="http://schemas.microsoft.com/office/drawing/2014/main" id="{DD684029-0D89-4031-9CCB-63E1CDD3DFF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9" name="Rectangle 24">
            <a:extLst>
              <a:ext uri="{FF2B5EF4-FFF2-40B4-BE49-F238E27FC236}">
                <a16:creationId xmlns:a16="http://schemas.microsoft.com/office/drawing/2014/main" id="{2D92B7C2-6766-4C43-93C9-D671C8A896E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0A7F8-B460-4583-B089-063CDDE91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60F2830-B05B-46DF-ADD1-E9CE678A33A2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FAED8E-3373-4B5B-9915-6008E9DC7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8DEBDAB-00F9-4326-A541-031671DE87D1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0B9B82F-2477-4C15-A566-3DC5F85DF6E9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7DE655A-872D-4950-B4A0-92AFDCC4D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566ACFF1-6AAC-43FA-A890-FBD2FAA0B5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EFCA1520-E558-481F-9965-6CF2F4BCA65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597E7A38-803C-4D4D-99DB-646F78C3DB9D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262E9-1C54-4B28-BE2C-DB658A36C357}" type="datetimeFigureOut">
              <a:rPr lang="en-US"/>
              <a:pPr>
                <a:defRPr/>
              </a:pPr>
              <a:t>10/13/2020</a:t>
            </a:fld>
            <a:endParaRPr lang="en-US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0ABE5533-FF46-466E-B5AC-0413F03F1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5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>
            <a:extLst>
              <a:ext uri="{FF2B5EF4-FFF2-40B4-BE49-F238E27FC236}">
                <a16:creationId xmlns:a16="http://schemas.microsoft.com/office/drawing/2014/main" id="{E5A1DF15-2304-4086-8C70-51A1EE4C18E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1027" name="Rectangle 15">
            <a:extLst>
              <a:ext uri="{FF2B5EF4-FFF2-40B4-BE49-F238E27FC236}">
                <a16:creationId xmlns:a16="http://schemas.microsoft.com/office/drawing/2014/main" id="{4EB1D61C-D72D-4042-8669-ED66E1AF108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1028" name="Rectangle 17">
            <a:extLst>
              <a:ext uri="{FF2B5EF4-FFF2-40B4-BE49-F238E27FC236}">
                <a16:creationId xmlns:a16="http://schemas.microsoft.com/office/drawing/2014/main" id="{8EC7DBD1-A895-4B20-B2AC-6F4C6DE9EFF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1029" name="Rectangle 18">
            <a:extLst>
              <a:ext uri="{FF2B5EF4-FFF2-40B4-BE49-F238E27FC236}">
                <a16:creationId xmlns:a16="http://schemas.microsoft.com/office/drawing/2014/main" id="{F1343F40-5063-4E76-9CFF-EC9C872ECE4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72DE9C-96F3-4507-94F6-E95D5480A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DF0C4220-16DE-426F-AC11-DBB118BFF5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41E0C8-2BFD-4EE8-A740-DB5F7D2B10A9}" type="datetimeFigureOut">
              <a:rPr lang="en-US"/>
              <a:pPr>
                <a:defRPr/>
              </a:pPr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528DA1-366A-448A-A700-0F7896E6A1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979082-E233-4856-BA67-519A5F68B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5151D30C-396B-4D3C-BFF7-6510AB457AF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E3076B0-106C-4B08-801A-623306A95884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DBACB9F-57A3-4931-8304-8EFB39769142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2C20F03C-AF03-42EB-A477-54B9D5997C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7B9899"/>
                </a:solidFill>
                <a:latin typeface="Georgia" panose="02040502050405020303" pitchFamily="18" charset="0"/>
              </a:defRPr>
            </a:lvl1pPr>
          </a:lstStyle>
          <a:p>
            <a:fld id="{0595CF2B-5228-44FB-BA65-3EC726E5A06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8" name="Title Placeholder 21">
            <a:extLst>
              <a:ext uri="{FF2B5EF4-FFF2-40B4-BE49-F238E27FC236}">
                <a16:creationId xmlns:a16="http://schemas.microsoft.com/office/drawing/2014/main" id="{90DB5A2F-1B54-49F7-BE9E-E0351CB410C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9" name="Text Placeholder 12">
            <a:extLst>
              <a:ext uri="{FF2B5EF4-FFF2-40B4-BE49-F238E27FC236}">
                <a16:creationId xmlns:a16="http://schemas.microsoft.com/office/drawing/2014/main" id="{0C6C7460-6813-49CF-9D9E-8798DBFFCA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hefreedictionary.com/urging" TargetMode="External"/><Relationship Id="rId13" Type="http://schemas.openxmlformats.org/officeDocument/2006/relationships/hyperlink" Target="http://www.thefreedictionary.com/advancement" TargetMode="External"/><Relationship Id="rId3" Type="http://schemas.openxmlformats.org/officeDocument/2006/relationships/hyperlink" Target="http://www.thefreedictionary.com/support" TargetMode="External"/><Relationship Id="rId7" Type="http://schemas.openxmlformats.org/officeDocument/2006/relationships/hyperlink" Target="http://www.thefreedictionary.com/proposal" TargetMode="External"/><Relationship Id="rId12" Type="http://schemas.openxmlformats.org/officeDocument/2006/relationships/hyperlink" Target="http://www.thefreedictionary.com/justification" TargetMode="External"/><Relationship Id="rId17" Type="http://schemas.openxmlformats.org/officeDocument/2006/relationships/hyperlink" Target="http://www.thefreedictionary.com/boosterism" TargetMode="External"/><Relationship Id="rId2" Type="http://schemas.openxmlformats.org/officeDocument/2006/relationships/hyperlink" Target="http://www.thefreedictionary.com/recommendation" TargetMode="External"/><Relationship Id="rId16" Type="http://schemas.openxmlformats.org/officeDocument/2006/relationships/hyperlink" Target="http://www.thefreedictionary.com/promulg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hefreedictionary.com/backing" TargetMode="External"/><Relationship Id="rId11" Type="http://schemas.openxmlformats.org/officeDocument/2006/relationships/hyperlink" Target="http://www.thefreedictionary.com/encouragement" TargetMode="External"/><Relationship Id="rId5" Type="http://schemas.openxmlformats.org/officeDocument/2006/relationships/hyperlink" Target="http://www.thefreedictionary.com/champion" TargetMode="External"/><Relationship Id="rId15" Type="http://schemas.openxmlformats.org/officeDocument/2006/relationships/hyperlink" Target="http://www.thefreedictionary.com/espousal" TargetMode="External"/><Relationship Id="rId10" Type="http://schemas.openxmlformats.org/officeDocument/2006/relationships/hyperlink" Target="http://www.thefreedictionary.com/uphold" TargetMode="External"/><Relationship Id="rId4" Type="http://schemas.openxmlformats.org/officeDocument/2006/relationships/hyperlink" Target="http://www.thefreedictionary.com/defence" TargetMode="External"/><Relationship Id="rId9" Type="http://schemas.openxmlformats.org/officeDocument/2006/relationships/hyperlink" Target="http://www.thefreedictionary.com/promotion" TargetMode="External"/><Relationship Id="rId14" Type="http://schemas.openxmlformats.org/officeDocument/2006/relationships/hyperlink" Target="http://www.thefreedictionary.com/propagatio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2F8373-8517-4CBA-A0EC-4B02AC8BF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590800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“How to be an effective advocate: with clients, in your workplace, in your community”.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NASW Student Advocacy Training</a:t>
            </a:r>
          </a:p>
          <a:p>
            <a:pPr>
              <a:spcAft>
                <a:spcPts val="0"/>
              </a:spcAft>
              <a:defRPr/>
            </a:pPr>
            <a:r>
              <a:rPr lang="en-US" u="sng" dirty="0"/>
              <a:t>October 16, 2020</a:t>
            </a:r>
            <a:endParaRPr lang="en-US" dirty="0"/>
          </a:p>
        </p:txBody>
      </p:sp>
      <p:sp>
        <p:nvSpPr>
          <p:cNvPr id="14339" name="Title 1">
            <a:extLst>
              <a:ext uri="{FF2B5EF4-FFF2-40B4-BE49-F238E27FC236}">
                <a16:creationId xmlns:a16="http://schemas.microsoft.com/office/drawing/2014/main" id="{3BEEACA5-0AF9-45B3-ACA9-61351FA212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/>
              <a:t>Gallo &amp; Robinson, LLC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5D4CB-BE7E-43D0-B6B8-0C6B0523B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 </a:t>
            </a:r>
            <a:br>
              <a:rPr lang="en-US" dirty="0"/>
            </a:br>
            <a:r>
              <a:rPr lang="en-US" b="1" dirty="0"/>
              <a:t>Important things to know about a legislative visit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A2330-D376-424E-98C3-E2F0F46FCA1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77500" lnSpcReduction="20000"/>
          </a:bodyPr>
          <a:lstStyle/>
          <a:p>
            <a:pPr marL="456882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900" dirty="0"/>
              <a:t>Meet before hand to divide roles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/>
          </a:p>
          <a:p>
            <a:pPr marL="456882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900" dirty="0"/>
              <a:t>Introduce everyone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/>
          </a:p>
          <a:p>
            <a:pPr marL="456882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900" dirty="0"/>
              <a:t>Use Basics of Communications (see above)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/>
          </a:p>
          <a:p>
            <a:pPr marL="456882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900" dirty="0"/>
              <a:t>Think outside the box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/>
          </a:p>
          <a:p>
            <a:pPr marL="456882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900" dirty="0"/>
              <a:t>Other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/>
          </a:p>
          <a:p>
            <a:pPr marL="456882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900" dirty="0"/>
              <a:t>Leave Behind Information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/>
          </a:p>
          <a:p>
            <a:pPr marL="456882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900" dirty="0"/>
              <a:t>Send a Thank-you note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4B6650EF-F2D7-4FD8-BFA3-408B96C07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7B9899"/>
                </a:solidFill>
              </a:rPr>
              <a:t>Closing 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ED079F2C-C4A2-47FE-8787-69363DF8A22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endParaRPr lang="en-US" altLang="en-US"/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en-US" altLang="en-US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b="1" u="sng"/>
              <a:t>Questions &amp; Answers 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en-US" altLang="en-US"/>
          </a:p>
        </p:txBody>
      </p:sp>
      <p:pic>
        <p:nvPicPr>
          <p:cNvPr id="25604" name="Picture 5">
            <a:extLst>
              <a:ext uri="{FF2B5EF4-FFF2-40B4-BE49-F238E27FC236}">
                <a16:creationId xmlns:a16="http://schemas.microsoft.com/office/drawing/2014/main" id="{9345EC7E-5EBF-45DE-9F82-263D7FBC5F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7338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>
            <a:extLst>
              <a:ext uri="{FF2B5EF4-FFF2-40B4-BE49-F238E27FC236}">
                <a16:creationId xmlns:a16="http://schemas.microsoft.com/office/drawing/2014/main" id="{3D5D0743-3C89-4F40-89AE-ACA4D8804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Advocates for Social Justice </a:t>
            </a:r>
          </a:p>
        </p:txBody>
      </p:sp>
      <p:pic>
        <p:nvPicPr>
          <p:cNvPr id="15363" name="Picture 2">
            <a:extLst>
              <a:ext uri="{FF2B5EF4-FFF2-40B4-BE49-F238E27FC236}">
                <a16:creationId xmlns:a16="http://schemas.microsoft.com/office/drawing/2014/main" id="{EAA77145-5C62-4185-BD0B-A86C8A7D5FD8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6" r="4396"/>
          <a:stretch>
            <a:fillRect/>
          </a:stretch>
        </p:blipFill>
        <p:spPr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9FA01026-9D87-4C92-B1FF-004D9D163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7B9899"/>
                </a:solidFill>
              </a:rPr>
              <a:t>What does the word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40E4F-E727-4EE0-BF0D-415EE93190C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/>
              <a:t>Noun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/>
              <a:t>Advocacy</a:t>
            </a:r>
            <a:r>
              <a:rPr lang="en-US" dirty="0"/>
              <a:t> - active support of an idea or cause etc.; especially the act of pleading or arguing for something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i="1" dirty="0"/>
              <a:t>Thesaurus:</a:t>
            </a:r>
            <a:r>
              <a:rPr lang="en-US" i="1" dirty="0"/>
              <a:t>  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recommendation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support</a:t>
            </a:r>
            <a:r>
              <a:rPr lang="en-US" dirty="0"/>
              <a:t>, </a:t>
            </a:r>
            <a:r>
              <a:rPr lang="en-US" dirty="0">
                <a:hlinkClick r:id="rId4"/>
              </a:rPr>
              <a:t>defense</a:t>
            </a:r>
            <a:r>
              <a:rPr lang="en-US" dirty="0"/>
              <a:t>, </a:t>
            </a:r>
            <a:r>
              <a:rPr lang="en-US" dirty="0">
                <a:hlinkClick r:id="rId5"/>
              </a:rPr>
              <a:t>championing</a:t>
            </a:r>
            <a:r>
              <a:rPr lang="en-US" dirty="0"/>
              <a:t>, </a:t>
            </a:r>
            <a:r>
              <a:rPr lang="en-US" dirty="0">
                <a:hlinkClick r:id="rId6"/>
              </a:rPr>
              <a:t>backing</a:t>
            </a:r>
            <a:r>
              <a:rPr lang="en-US" dirty="0"/>
              <a:t>, </a:t>
            </a:r>
            <a:r>
              <a:rPr lang="en-US" dirty="0">
                <a:hlinkClick r:id="rId7"/>
              </a:rPr>
              <a:t>proposal</a:t>
            </a:r>
            <a:r>
              <a:rPr lang="en-US" dirty="0"/>
              <a:t>, </a:t>
            </a:r>
            <a:r>
              <a:rPr lang="en-US" dirty="0">
                <a:hlinkClick r:id="rId8"/>
              </a:rPr>
              <a:t>urging</a:t>
            </a:r>
            <a:r>
              <a:rPr lang="en-US" dirty="0"/>
              <a:t>, </a:t>
            </a:r>
            <a:r>
              <a:rPr lang="en-US" dirty="0">
                <a:hlinkClick r:id="rId9"/>
              </a:rPr>
              <a:t>promotion</a:t>
            </a:r>
            <a:r>
              <a:rPr lang="en-US" dirty="0"/>
              <a:t>, campaigning for, </a:t>
            </a:r>
            <a:r>
              <a:rPr lang="en-US" dirty="0">
                <a:hlinkClick r:id="rId10"/>
              </a:rPr>
              <a:t>upholding</a:t>
            </a:r>
            <a:r>
              <a:rPr lang="en-US" dirty="0"/>
              <a:t>, </a:t>
            </a:r>
            <a:r>
              <a:rPr lang="en-US" dirty="0">
                <a:hlinkClick r:id="rId11"/>
              </a:rPr>
              <a:t>encouragement</a:t>
            </a:r>
            <a:r>
              <a:rPr lang="en-US" dirty="0"/>
              <a:t>, </a:t>
            </a:r>
            <a:r>
              <a:rPr lang="en-US" dirty="0">
                <a:hlinkClick r:id="rId12"/>
              </a:rPr>
              <a:t>justification</a:t>
            </a:r>
            <a:r>
              <a:rPr lang="en-US" dirty="0"/>
              <a:t>, argument for, </a:t>
            </a:r>
            <a:r>
              <a:rPr lang="en-US" dirty="0">
                <a:hlinkClick r:id="rId13"/>
              </a:rPr>
              <a:t>advancement</a:t>
            </a:r>
            <a:r>
              <a:rPr lang="en-US" dirty="0"/>
              <a:t>, pleading for, </a:t>
            </a:r>
            <a:r>
              <a:rPr lang="en-US" dirty="0">
                <a:hlinkClick r:id="rId14"/>
              </a:rPr>
              <a:t>propagation</a:t>
            </a:r>
            <a:r>
              <a:rPr lang="en-US" dirty="0"/>
              <a:t>, </a:t>
            </a:r>
            <a:r>
              <a:rPr lang="en-US" dirty="0">
                <a:hlinkClick r:id="rId15"/>
              </a:rPr>
              <a:t>espousal</a:t>
            </a:r>
            <a:r>
              <a:rPr lang="en-US" dirty="0"/>
              <a:t>, </a:t>
            </a:r>
            <a:r>
              <a:rPr lang="en-US" dirty="0">
                <a:hlinkClick r:id="rId16"/>
              </a:rPr>
              <a:t>promulgation</a:t>
            </a:r>
            <a:r>
              <a:rPr lang="en-US" dirty="0"/>
              <a:t>, </a:t>
            </a:r>
            <a:r>
              <a:rPr lang="en-US" dirty="0" err="1">
                <a:hlinkClick r:id="rId17"/>
              </a:rPr>
              <a:t>boosterism</a:t>
            </a:r>
            <a:r>
              <a:rPr lang="en-US" dirty="0"/>
              <a:t>, </a:t>
            </a:r>
            <a:r>
              <a:rPr lang="en-US" dirty="0" err="1"/>
              <a:t>spokesmanship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8B7B87AF-ACC6-4E47-88D0-EE60A7FD9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7B9899"/>
                </a:solidFill>
              </a:rPr>
              <a:t>Potential Roles as an Advocate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4DDBBC69-A3C7-4FBB-9671-3B2FA18D7D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/>
              <a:t>Identify a problem/Solve a problem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Address an immediate need/seek a solution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Identify barriers and ways to surpass them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Identify a solution and how to implement it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Support or start an effort to make policy changes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D698BBBA-6D72-48F5-AE63-EF6F5167B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825"/>
          </a:xfrm>
        </p:spPr>
        <p:txBody>
          <a:bodyPr/>
          <a:lstStyle/>
          <a:p>
            <a:pPr eaLnBrk="1" hangingPunct="1"/>
            <a:r>
              <a:rPr lang="en-US" altLang="en-US" sz="2800" b="1">
                <a:solidFill>
                  <a:srgbClr val="7B9899"/>
                </a:solidFill>
              </a:rPr>
              <a:t>Venues where you can use this advocacy training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1941B-6D16-4AA9-ACED-21C1215A6D6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613775" cy="4721225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In personal advocacy with insurance company, healthcare providers, housing, medication, school, condo association, purchase price for products, etc.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At the local level such as transportation, accessible polling places, municipal buildings, passage of a town ordinance you support or oppose, etc.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Working on a campaign to help a certain candidate win.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u="sng" dirty="0"/>
              <a:t>Legislature</a:t>
            </a:r>
            <a:r>
              <a:rPr lang="en-US" dirty="0"/>
              <a:t> (to support or oppose a piece of legislation):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	151 members in the House of Representatives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	36 Senators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	1 Governor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	1 Lt. Governor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Congress- to support or oppose a piece of legislation or draw attention to an issue. A single letter can get lost in Congress (while 5 letters from constituents can seem like an entire movement to Legislature or local officials) but there are ways to affect your congressman-a visit to their local office, attending a forum where congressperson is going to be present, participating in a phone-in campaign.</a:t>
            </a:r>
            <a:r>
              <a:rPr lang="en-US" b="1" dirty="0"/>
              <a:t> 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CD6DB6DF-108C-46D0-89C9-4D609E862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7B9899"/>
                </a:solidFill>
              </a:rPr>
              <a:t>Advocating for clients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306C8133-28A4-460D-9C14-4912D8DADBD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/>
              <a:t>Advocating on behalf of a </a:t>
            </a:r>
            <a:r>
              <a:rPr lang="en-US" altLang="en-US" b="1"/>
              <a:t>client</a:t>
            </a:r>
            <a:r>
              <a:rPr lang="en-US" altLang="en-US"/>
              <a:t>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/>
          </a:p>
          <a:p>
            <a:pPr lvl="1" eaLnBrk="1" hangingPunct="1">
              <a:lnSpc>
                <a:spcPct val="200000"/>
              </a:lnSpc>
            </a:pPr>
            <a:r>
              <a:rPr lang="en-US" altLang="en-US" sz="2400">
                <a:solidFill>
                  <a:schemeClr val="tx1"/>
                </a:solidFill>
              </a:rPr>
              <a:t>Help them to identify their barriers and solutions.  </a:t>
            </a:r>
          </a:p>
          <a:p>
            <a:pPr lvl="1" eaLnBrk="1" hangingPunct="1">
              <a:lnSpc>
                <a:spcPct val="200000"/>
              </a:lnSpc>
            </a:pPr>
            <a:r>
              <a:rPr lang="en-US" altLang="en-US" sz="2400">
                <a:solidFill>
                  <a:schemeClr val="tx1"/>
                </a:solidFill>
              </a:rPr>
              <a:t>Help them to tell their story</a:t>
            </a:r>
          </a:p>
          <a:p>
            <a:pPr lvl="1" eaLnBrk="1" hangingPunct="1">
              <a:lnSpc>
                <a:spcPct val="200000"/>
              </a:lnSpc>
            </a:pPr>
            <a:r>
              <a:rPr lang="en-US" altLang="en-US" sz="2400">
                <a:solidFill>
                  <a:schemeClr val="tx1"/>
                </a:solidFill>
              </a:rPr>
              <a:t>Document it; this is especially helpful in advocating at the legislature.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A830E-B657-4FC1-B5FF-B0B7BF679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835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dirty="0"/>
            </a:br>
            <a:r>
              <a:rPr lang="en-US" sz="3100" b="1" dirty="0"/>
              <a:t>Basics of Communications </a:t>
            </a:r>
            <a:br>
              <a:rPr lang="en-US" sz="3100" b="1" dirty="0"/>
            </a:br>
            <a:r>
              <a:rPr lang="en-US" sz="3100" b="1" dirty="0"/>
              <a:t>(in all venues, especially policy advocacy). </a:t>
            </a:r>
            <a:endParaRPr lang="en-US" sz="31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D389C25-E1AC-407E-A497-773A3294B373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381000" y="1600200"/>
          <a:ext cx="8504240" cy="4541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6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6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6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37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Identify yourself.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Know your facts.  Know your opponent’s facts.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 what you want, at the beginning.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Short!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7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Clear and always polite.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connection.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Ask the person to support your position.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Ask them to let you know what they are going to do.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8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Leave a handout.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Follow-up!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Thank you!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0505" name="Picture 3">
            <a:extLst>
              <a:ext uri="{FF2B5EF4-FFF2-40B4-BE49-F238E27FC236}">
                <a16:creationId xmlns:a16="http://schemas.microsoft.com/office/drawing/2014/main" id="{A5A03EE1-4938-4BCA-B470-D370C0769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1054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E19F6311-B523-4880-BD31-128DCC076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1">
                <a:solidFill>
                  <a:srgbClr val="7B9899"/>
                </a:solidFill>
              </a:rPr>
              <a:t>How to Make Yourself a Better Communicator</a:t>
            </a:r>
            <a:endParaRPr lang="en-US" altLang="en-US" sz="2800">
              <a:solidFill>
                <a:srgbClr val="7B9899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065FC1E-B5B8-41BB-8C68-4E0AE04BEE4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Listen carefully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Build a Relationship (with the person you are trying to persuade).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Join with others who care about the issue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Get involved in a campaign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Get active in your community, faith community, etc.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Build a network / power in numbers</a:t>
            </a:r>
          </a:p>
          <a:p>
            <a:pPr marL="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F0CAFEAA-8D0C-43BB-9280-839E0DE5C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2000" b="1">
                <a:solidFill>
                  <a:srgbClr val="7B9899"/>
                </a:solidFill>
              </a:rPr>
            </a:br>
            <a:br>
              <a:rPr lang="en-US" altLang="en-US" sz="2000" b="1">
                <a:solidFill>
                  <a:srgbClr val="7B9899"/>
                </a:solidFill>
              </a:rPr>
            </a:br>
            <a:r>
              <a:rPr lang="en-US" altLang="en-US" sz="3200" b="1">
                <a:solidFill>
                  <a:srgbClr val="7B9899"/>
                </a:solidFill>
              </a:rPr>
              <a:t>Types of Communications</a:t>
            </a:r>
            <a:endParaRPr lang="en-US" altLang="en-US" sz="3200">
              <a:solidFill>
                <a:srgbClr val="7B9899"/>
              </a:solidFill>
            </a:endParaRP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2870FE0E-284A-4A60-BDA6-93CFE585927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502602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1600" b="1" u="sng"/>
              <a:t>Question:</a:t>
            </a:r>
            <a:r>
              <a:rPr lang="en-US" altLang="en-US" sz="1600"/>
              <a:t> 	Which method is best?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1600" b="1" u="sng"/>
              <a:t>Answer:</a:t>
            </a:r>
            <a:r>
              <a:rPr lang="en-US" altLang="en-US" sz="1600"/>
              <a:t> 	 ALL OF THEM! 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1600"/>
              <a:t>	       The more personal the interaction, the more effective it is. 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en-US" alt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F8B1341-0810-4B81-8A58-4DE92693AD97}"/>
              </a:ext>
            </a:extLst>
          </p:cNvPr>
          <p:cNvGraphicFramePr/>
          <p:nvPr/>
        </p:nvGraphicFramePr>
        <p:xfrm>
          <a:off x="1371600" y="2514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7a81fc4-cce1-4300-a874-38992c80c1a5">
      <UserInfo>
        <DisplayName>Brian Coughlin</DisplayName>
        <AccountId>21</AccountId>
        <AccountType/>
      </UserInfo>
      <UserInfo>
        <DisplayName>Kate Robinson</DisplayName>
        <AccountId>24</AccountId>
        <AccountType/>
      </UserInfo>
    </SharedWithUsers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A9D62B021B2040A7D9A3CBC3E8C0A5" ma:contentTypeVersion="11" ma:contentTypeDescription="Create a new document." ma:contentTypeScope="" ma:versionID="d5e54672e3ea01d73b8d64b66b50fd0b">
  <xsd:schema xmlns:xsd="http://www.w3.org/2001/XMLSchema" xmlns:xs="http://www.w3.org/2001/XMLSchema" xmlns:p="http://schemas.microsoft.com/office/2006/metadata/properties" xmlns:ns2="daa11f99-5a07-4d47-86d0-9c6271065a4f" xmlns:ns3="b7a81fc4-cce1-4300-a874-38992c80c1a5" targetNamespace="http://schemas.microsoft.com/office/2006/metadata/properties" ma:root="true" ma:fieldsID="397dd4c8e7a9305f42f3d5c6de72edbe" ns2:_="" ns3:_="">
    <xsd:import namespace="daa11f99-5a07-4d47-86d0-9c6271065a4f"/>
    <xsd:import namespace="b7a81fc4-cce1-4300-a874-38992c80c1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a11f99-5a07-4d47-86d0-9c6271065a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a81fc4-cce1-4300-a874-38992c80c1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ED381C-4999-4252-A9A7-DD2094205C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7D8C48-9881-4243-890B-44EE68C84F40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C8AB37EB-CB47-46B8-98CF-A4F91EFE9439}">
  <ds:schemaRefs>
    <ds:schemaRef ds:uri="http://schemas.microsoft.com/office/2006/metadata/properties"/>
    <ds:schemaRef ds:uri="http://schemas.microsoft.com/office/infopath/2007/PartnerControls"/>
    <ds:schemaRef ds:uri="b7a81fc4-cce1-4300-a874-38992c80c1a5"/>
  </ds:schemaRefs>
</ds:datastoreItem>
</file>

<file path=customXml/itemProps4.xml><?xml version="1.0" encoding="utf-8"?>
<ds:datastoreItem xmlns:ds="http://schemas.openxmlformats.org/officeDocument/2006/customXml" ds:itemID="{AB5A0563-CCF6-4693-9B75-088B48861E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a11f99-5a07-4d47-86d0-9c6271065a4f"/>
    <ds:schemaRef ds:uri="b7a81fc4-cce1-4300-a874-38992c80c1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164</TotalTime>
  <Words>617</Words>
  <Application>Microsoft Office PowerPoint</Application>
  <PresentationFormat>On-screen Show (4:3)</PresentationFormat>
  <Paragraphs>105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Georgia</vt:lpstr>
      <vt:lpstr>Wingdings</vt:lpstr>
      <vt:lpstr>Wingdings 2</vt:lpstr>
      <vt:lpstr>Civic</vt:lpstr>
      <vt:lpstr>Gallo &amp; Robinson, LLC </vt:lpstr>
      <vt:lpstr>Advocates for Social Justice </vt:lpstr>
      <vt:lpstr>What does the word mean?</vt:lpstr>
      <vt:lpstr>Potential Roles as an Advocate</vt:lpstr>
      <vt:lpstr>Venues where you can use this advocacy training </vt:lpstr>
      <vt:lpstr>Advocating for clients</vt:lpstr>
      <vt:lpstr>      Basics of Communications  (in all venues, especially policy advocacy). </vt:lpstr>
      <vt:lpstr>How to Make Yourself a Better Communicator</vt:lpstr>
      <vt:lpstr>  Types of Communications</vt:lpstr>
      <vt:lpstr>  Important things to know about a legislative visit</vt:lpstr>
      <vt:lpstr>Closing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Kate Robinson,  Betty Gallo &amp; Company</dc:title>
  <dc:creator>Maribel</dc:creator>
  <cp:lastModifiedBy>Maxwell, Meghan</cp:lastModifiedBy>
  <cp:revision>32</cp:revision>
  <dcterms:created xsi:type="dcterms:W3CDTF">2012-09-26T12:19:34Z</dcterms:created>
  <dcterms:modified xsi:type="dcterms:W3CDTF">2020-10-13T17:13:23Z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0x010100E7A9D62B021B2040A7D9A3CBC3E8C0A5</vt:lpwstr>
  </property>
  <property fmtid="{D5CDD505-2E9C-101B-9397-08002B2CF9AE}" pid="3" name="display_urn:schemas-microsoft-com:office:office#SharedWithUsers">
    <vt:lpwstr>Brian Coughlin;Kate Robinson</vt:lpwstr>
  </property>
  <property fmtid="{D5CDD505-2E9C-101B-9397-08002B2CF9AE}" pid="4" name="SharedWithUsers">
    <vt:lpwstr>21;#Brian Coughlin;#24;#Kate Robinson</vt:lpwstr>
  </property>
</Properties>
</file>