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58" r:id="rId7"/>
    <p:sldId id="273" r:id="rId8"/>
    <p:sldId id="274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1" r:id="rId20"/>
    <p:sldId id="270" r:id="rId21"/>
    <p:sldId id="272" r:id="rId2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FFCC39-2D0C-4546-8F38-FB8351DD7C62}" v="3" dt="2018-11-19T20:18:40.292"/>
    <p1510:client id="{5F123211-1414-7976-7D8C-B98C5923BA6A}" v="1208" dt="2020-09-22T17:39:27.965"/>
    <p1510:client id="{DD94C115-89FA-AE07-9E40-818E170DF9EB}" v="39" dt="2020-09-22T18:32:33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A946C-CECD-4C73-9B90-ACC4E55EC13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776A7-F56F-4C02-B6FD-7B3F6BCC4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1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C623F783-6FBA-45B0-9E2D-F9E485DD0B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33F45620-5551-47D0-84C8-1E77155CB8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That’s the “that was EASY” button… but just NEW and IMPROVED… with a check mark. 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62D37E46-4017-4413-9F79-2C24F3D808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087B6B-473B-4574-BC4C-8E1141905B28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46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8D2-8296-49F7-97DA-DF54A0713DD5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8AAD-9E08-46E2-9B11-5616BA7D0C20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9513-3C22-4443-B0E0-81A8A764C435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B02A-878C-4F17-BA4D-D60DC791E317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973-260D-4B91-B970-40E25BEC56F8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6F56-F1AE-4E8F-8956-6F14E2462566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C449-6802-414E-886F-22934EAFC259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0A66-3555-4D59-8DEA-DF1A64323391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0FDB-8BE0-4918-A907-F4742411ECC2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11A4-5628-4DB3-B164-1C44250AE5BB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34B736A-0119-493A-83CB-7B52A18DFD0E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A9D2-C1E8-4C5E-AAB1-A596E83380C3}" type="datetime1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Gallo  &amp; Robinson, LLC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orobinson.com/" TargetMode="External"/><Relationship Id="rId2" Type="http://schemas.openxmlformats.org/officeDocument/2006/relationships/hyperlink" Target="mailto:kate@gallorobinson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587617-1CD9-4BB4-8FDB-02547523F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359BEA-F467-446B-9ED2-7DE4AE394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B9413-039E-474D-B990-1AAC57AD7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4459039"/>
            <a:ext cx="8643011" cy="551528"/>
          </a:xfrm>
        </p:spPr>
        <p:txBody>
          <a:bodyPr>
            <a:normAutofit/>
          </a:bodyPr>
          <a:lstStyle/>
          <a:p>
            <a:r>
              <a:rPr lang="en-US" sz="3600"/>
              <a:t>Idea -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F754A-01C1-46AC-9910-4EFCAA84F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r>
              <a:rPr lang="en-US" sz="1600"/>
              <a:t>Navigating the Legislative Process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719C6B1-E14C-48D1-9850-DFAF12046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137" y="1389024"/>
            <a:ext cx="8648601" cy="21621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7C4A58F-EDCB-42E6-BB21-2D410EF07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EF18BD6-B169-4CEE-BB3D-71DFD6A8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253CD2-F713-407C-B979-22CDBA531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98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3F1A6-1747-4847-8D43-2FA0F1BF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 Strategy – in brief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40C46-821B-497E-B09F-5FB856B2B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Help allies tell and share their stories</a:t>
            </a:r>
          </a:p>
          <a:p>
            <a:r>
              <a:rPr lang="en-US" dirty="0"/>
              <a:t>Quantify (get data) to support your proposal</a:t>
            </a:r>
          </a:p>
          <a:p>
            <a:r>
              <a:rPr lang="en-US" dirty="0"/>
              <a:t>DO testify at public hearing</a:t>
            </a:r>
          </a:p>
          <a:p>
            <a:r>
              <a:rPr lang="en-US" dirty="0"/>
              <a:t>Multiply the “hits” on your testimony 		</a:t>
            </a:r>
          </a:p>
          <a:p>
            <a:pPr lvl="1"/>
            <a:r>
              <a:rPr lang="en-US" dirty="0"/>
              <a:t> Turn it into a letter to the editor to your local paper/e-news source </a:t>
            </a:r>
          </a:p>
          <a:p>
            <a:pPr lvl="1"/>
            <a:r>
              <a:rPr lang="en-US" dirty="0"/>
              <a:t> Post it on your Facebook page or share the link on your twitter account</a:t>
            </a:r>
          </a:p>
          <a:p>
            <a:pPr lvl="1"/>
            <a:r>
              <a:rPr lang="en-US" dirty="0"/>
              <a:t>Distribute copies to other legislators with a cover letter/personal note</a:t>
            </a:r>
          </a:p>
          <a:p>
            <a:r>
              <a:rPr lang="en-US" dirty="0"/>
              <a:t>Use the press and social media to aid your cause – share your victories at every step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00678-6D70-42A4-A9BB-A1B3367C3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16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B4949-8950-40DC-B4AF-F881EBF56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200" y="228601"/>
            <a:ext cx="9093200" cy="83502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b="1" dirty="0"/>
            </a:br>
            <a:r>
              <a:rPr lang="en-US" b="1" dirty="0"/>
              <a:t>Basics of Communication  - </a:t>
            </a:r>
            <a:br>
              <a:rPr lang="en-US" b="1" dirty="0"/>
            </a:br>
            <a:r>
              <a:rPr lang="en-US" b="1" dirty="0"/>
              <a:t>One on One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r>
              <a:rPr lang="en-US" sz="3100" b="1" dirty="0"/>
              <a:t>Basics of Communications </a:t>
            </a:r>
            <a:br>
              <a:rPr lang="en-US" sz="3100" b="1" dirty="0"/>
            </a:br>
            <a:r>
              <a:rPr lang="en-US" sz="3100" b="1" dirty="0"/>
              <a:t>(in all venues, especially policy advocacy). </a:t>
            </a:r>
            <a:endParaRPr lang="en-US" sz="31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43F19E-09BE-4510-A008-1072AE8AFD1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0704149"/>
              </p:ext>
            </p:extLst>
          </p:nvPr>
        </p:nvGraphicFramePr>
        <p:xfrm>
          <a:off x="1443789" y="1588168"/>
          <a:ext cx="9721516" cy="4418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0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0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Identify yourself.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Know your facts.  Know your opponent’s facts.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 what you want, at the beginning.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Short!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Clear and always polite.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connection.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 the person to support your position.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 them to let you know what they are going to do.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0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Leave a handout.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Follow-up!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Thank you!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5" name="Picture 3" descr="C:\Users\Maribel\AppData\Local\Microsoft\Windows\Temporary Internet Files\Content.IE5\LTVHQRPX\MC900433800[1].png">
            <a:extLst>
              <a:ext uri="{FF2B5EF4-FFF2-40B4-BE49-F238E27FC236}">
                <a16:creationId xmlns:a16="http://schemas.microsoft.com/office/drawing/2014/main" id="{DC0A6336-5AF2-4248-9DEF-050044FD9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884" y="5105400"/>
            <a:ext cx="126732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4BFCC-A93F-4967-8D28-86D89B12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92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96DC1-F04E-4EBD-AD22-7F75BB60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are the opportunities? 	</a:t>
            </a:r>
            <a:br>
              <a:rPr lang="en-US" dirty="0"/>
            </a:br>
            <a:r>
              <a:rPr lang="en-US" dirty="0"/>
              <a:t>			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98555-C24D-4A89-AAFB-505D59DE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Prior to Session</a:t>
            </a:r>
          </a:p>
          <a:p>
            <a:pPr lvl="1"/>
            <a:r>
              <a:rPr lang="en-US" dirty="0"/>
              <a:t>State Agencies – share your plans and get their feedback</a:t>
            </a:r>
          </a:p>
          <a:p>
            <a:pPr lvl="1"/>
            <a:r>
              <a:rPr lang="en-US" dirty="0"/>
              <a:t>Governor's Office – if necessary</a:t>
            </a:r>
          </a:p>
          <a:p>
            <a:pPr lvl="1"/>
            <a:r>
              <a:rPr lang="en-US" dirty="0"/>
              <a:t>Committee Leadership – to ask them to raise/support your proposal</a:t>
            </a:r>
          </a:p>
          <a:p>
            <a:pPr lvl="1"/>
            <a:r>
              <a:rPr lang="en-US" dirty="0"/>
              <a:t>Caucus Leadership – if necessary </a:t>
            </a:r>
          </a:p>
          <a:p>
            <a:pPr lvl="1"/>
            <a:r>
              <a:rPr lang="en-US" dirty="0"/>
              <a:t>Develop a list of allied legislators/begin to count</a:t>
            </a:r>
          </a:p>
          <a:p>
            <a:r>
              <a:rPr lang="en-US" dirty="0"/>
              <a:t>During the Session</a:t>
            </a:r>
          </a:p>
          <a:p>
            <a:pPr lvl="1"/>
            <a:r>
              <a:rPr lang="en-US" dirty="0"/>
              <a:t>Prior to each step in the process – have as many conversations as possible</a:t>
            </a:r>
          </a:p>
          <a:p>
            <a:pPr lvl="1"/>
            <a:r>
              <a:rPr lang="en-US" dirty="0"/>
              <a:t>At each step in the process – celebrate the victories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9B61A-841C-4EEF-9253-62E07F1E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94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5DA2C7-B25F-423E-A957-C181F93A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hearing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21CF5-0EAB-4F22-A6D5-E7E8A8417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260601"/>
            <a:ext cx="4645152" cy="3208126"/>
          </a:xfrm>
        </p:spPr>
        <p:txBody>
          <a:bodyPr/>
          <a:lstStyle/>
          <a:p>
            <a:r>
              <a:rPr lang="en-US" dirty="0"/>
              <a:t>Review the testimony</a:t>
            </a:r>
          </a:p>
          <a:p>
            <a:r>
              <a:rPr lang="en-US" dirty="0"/>
              <a:t>Revise proposal if necessary </a:t>
            </a:r>
          </a:p>
          <a:p>
            <a:r>
              <a:rPr lang="en-US" dirty="0"/>
              <a:t>Compare notes with your Champion</a:t>
            </a:r>
          </a:p>
          <a:p>
            <a:r>
              <a:rPr lang="en-US" dirty="0"/>
              <a:t>Talk to committee members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A891DA-A147-4606-BE93-B5C1461B7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84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62484-B6CE-470B-96C0-168D7835E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Committee vote – </a:t>
            </a:r>
            <a:br>
              <a:rPr lang="en-US" dirty="0"/>
            </a:br>
            <a:r>
              <a:rPr lang="en-US" dirty="0"/>
              <a:t>leading up to a chamber vote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2395-B165-4663-AC6C-BCDBDF19B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your supporters</a:t>
            </a:r>
          </a:p>
          <a:p>
            <a:r>
              <a:rPr lang="en-US" dirty="0"/>
              <a:t>Talk to additional legislators (continue to build your vote count)</a:t>
            </a:r>
          </a:p>
          <a:p>
            <a:r>
              <a:rPr lang="en-US" dirty="0"/>
              <a:t>Meet/Talk with with those who voted “NO” – can they move to “YES”?</a:t>
            </a:r>
          </a:p>
          <a:p>
            <a:r>
              <a:rPr lang="en-US" dirty="0"/>
              <a:t>Talk to the members of the Screening Committee for each caucus </a:t>
            </a:r>
          </a:p>
          <a:p>
            <a:r>
              <a:rPr lang="en-US" dirty="0"/>
              <a:t>Talk to Leadership of each caucus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681CE-D9A6-4B2C-A7A4-863EFB99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04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25D8-9AFD-4193-9639-AB27759F7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your bill called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E3CDB-569D-4DC2-9A48-065CE4B36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is better</a:t>
            </a:r>
          </a:p>
          <a:p>
            <a:r>
              <a:rPr lang="en-US" dirty="0"/>
              <a:t>Identify and address concerns pro-actively</a:t>
            </a:r>
          </a:p>
          <a:p>
            <a:r>
              <a:rPr lang="en-US" dirty="0"/>
              <a:t>Work on substitute language, if necessary </a:t>
            </a:r>
          </a:p>
          <a:p>
            <a:r>
              <a:rPr lang="en-US" dirty="0"/>
              <a:t>Stay in touch with your champion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C9223-64F0-4BAE-8AB7-E877A7341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52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2A6E2-5FEA-471E-A42E-2EEE64CF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Lobbying Today and Every Day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69B22-2411-49EB-86AB-89126D89FD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YOU ARE THE EXPERT! Remember to:</a:t>
            </a:r>
          </a:p>
          <a:p>
            <a:r>
              <a:rPr lang="en-US" dirty="0"/>
              <a:t>Introduce yourself – every time</a:t>
            </a:r>
          </a:p>
          <a:p>
            <a:r>
              <a:rPr lang="en-US" dirty="0"/>
              <a:t>Have a fact sheet/know your opposition’s argument</a:t>
            </a:r>
          </a:p>
          <a:p>
            <a:r>
              <a:rPr lang="en-US" dirty="0"/>
              <a:t>Explain why you care</a:t>
            </a:r>
          </a:p>
          <a:p>
            <a:r>
              <a:rPr lang="en-US" dirty="0"/>
              <a:t>Ask if they have questions</a:t>
            </a:r>
          </a:p>
          <a:p>
            <a:r>
              <a:rPr lang="en-US" dirty="0"/>
              <a:t>Be honest – and circle back if you need to</a:t>
            </a:r>
          </a:p>
          <a:p>
            <a:r>
              <a:rPr lang="en-US" dirty="0"/>
              <a:t>ALWAYS say thank you, write a follow up note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5BC9CC-45CF-4BCA-9664-13251C0427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PLEASE DON’T:</a:t>
            </a:r>
          </a:p>
          <a:p>
            <a:r>
              <a:rPr lang="en-US" dirty="0"/>
              <a:t>Speak negatively about the opposition, other than to provide counter points</a:t>
            </a:r>
          </a:p>
          <a:p>
            <a:r>
              <a:rPr lang="en-US" dirty="0"/>
              <a:t>Assume you know their position</a:t>
            </a:r>
          </a:p>
          <a:p>
            <a:r>
              <a:rPr lang="en-US" dirty="0"/>
              <a:t>Threaten to pull your vote/withhold support from an elected official</a:t>
            </a:r>
          </a:p>
          <a:p>
            <a:r>
              <a:rPr lang="en-US" dirty="0"/>
              <a:t>Forget to write a thank you note!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AAB46F-DFFA-4A96-9047-C17A2C47C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5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DA582-A6E0-4A5D-A0EE-14DB10ECA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Matter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A06C8-EC14-4023-A3BC-CA58BC2B7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be a stranger - people are more receptive to an acquaintance than a stranger.</a:t>
            </a:r>
          </a:p>
          <a:p>
            <a:r>
              <a:rPr lang="en-US" dirty="0"/>
              <a:t>Ask for feedback – and follow up to provide a positive feedback loop.</a:t>
            </a:r>
          </a:p>
          <a:p>
            <a:r>
              <a:rPr lang="en-US" dirty="0"/>
              <a:t>Be persistent - you are your best champion. </a:t>
            </a:r>
          </a:p>
          <a:p>
            <a:r>
              <a:rPr lang="en-US" dirty="0"/>
              <a:t>Be a listener - and pay attention to body language, too.</a:t>
            </a:r>
          </a:p>
          <a:p>
            <a:r>
              <a:rPr lang="en-US" dirty="0"/>
              <a:t>Be gracious - say thank you.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F5576-D419-41D5-9A2E-57852B6C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33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3FBD2-CC4E-4553-96F2-F9F03A0F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8FB3A-D1FB-4BDC-B137-23DEB0334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Kate Robinson</a:t>
            </a:r>
          </a:p>
          <a:p>
            <a:pPr marL="0" indent="0">
              <a:buNone/>
            </a:pPr>
            <a:r>
              <a:rPr lang="en-US" dirty="0"/>
              <a:t>Gallo &amp; Robinson, LLC</a:t>
            </a:r>
          </a:p>
          <a:p>
            <a:pPr marL="0" indent="0">
              <a:buNone/>
            </a:pPr>
            <a:r>
              <a:rPr lang="en-US" dirty="0"/>
              <a:t>860-878-2469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kate@gallorobinson.com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www.gallorobinson.com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F1228-9362-465F-A8D9-663A519B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9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7018C-1AA1-48AD-A2A0-FD656D37C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Connecticut State Senate</a:t>
            </a:r>
            <a:br>
              <a:rPr lang="en-US" dirty="0"/>
            </a:br>
            <a:r>
              <a:rPr lang="en-US" dirty="0"/>
              <a:t>36 Senators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4633F-12B4-4890-9144-4765FC0DB8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23 Democrats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0979B-6D6C-4E8B-8357-05F02845A6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President Pro Tempore: Martin Looney, New Haven</a:t>
            </a:r>
          </a:p>
          <a:p>
            <a:r>
              <a:rPr lang="en-US" dirty="0"/>
              <a:t>Majority Leader, Bob Duff, Norwalk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Lieutenant Governor – Elect Susan </a:t>
            </a:r>
            <a:r>
              <a:rPr lang="en-US" dirty="0" err="1"/>
              <a:t>Bysiewicz</a:t>
            </a:r>
            <a:r>
              <a:rPr lang="en-US" dirty="0"/>
              <a:t>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4BD57-A583-49F1-8953-FBC46973AF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13 republicans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8E235E-BE83-426B-8555-2648EE41996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Republican President Pro Tempore: Len Fasano, North Haven* Not running for re-election.</a:t>
            </a:r>
          </a:p>
          <a:p>
            <a:r>
              <a:rPr lang="en-US" dirty="0"/>
              <a:t>Deputy Republican President Pro Tempore: Kevin </a:t>
            </a:r>
            <a:r>
              <a:rPr lang="en-US" dirty="0" err="1"/>
              <a:t>Witkos</a:t>
            </a:r>
            <a:r>
              <a:rPr lang="en-US" dirty="0"/>
              <a:t>, Canton 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92420E-9D0D-48EC-B487-8B27107A1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4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B1E9C-6E8D-435D-B433-B1DA7ECD6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Connecticut House of Representatives	151 Representatives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9F8F7-1ECB-4A3F-9D9A-D9E065883B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Democrats: 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B8111-E5EE-4C10-8EE7-1585A3A118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Speaker of the House:  Joe Aresimowicz, Berlin * not running for re-election </a:t>
            </a:r>
          </a:p>
          <a:p>
            <a:r>
              <a:rPr lang="en-US" dirty="0"/>
              <a:t>Majority Leader: Matt Ritter, Hartford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1BF46-71FF-40E2-A5D6-2BA447EF9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Republicans: 59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1993EB-B522-4D56-B2F8-8294620B5B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House Republican Leader: Themis Klarides, Derby *not running for re-election.</a:t>
            </a:r>
          </a:p>
          <a:p>
            <a:r>
              <a:rPr lang="en-US" dirty="0"/>
              <a:t>Deputy House Republican Leader: Vincent Candelora, North Branford 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B808884-B348-497D-94BE-177F125E9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7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4065E-36D1-4F2F-A2B4-29C0F7DB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Day: November 3, 2019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A57F9-ED36-446B-AB0C-361B62733F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Republican's Not Running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4A314-401F-43AD-B6E8-B6EAE4C34F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1100" dirty="0"/>
              <a:t>Senator Fasano</a:t>
            </a:r>
          </a:p>
          <a:p>
            <a:r>
              <a:rPr lang="en-US" sz="1100" dirty="0">
                <a:ea typeface="+mn-lt"/>
                <a:cs typeface="+mn-lt"/>
              </a:rPr>
              <a:t>Rep. Themis Klarides</a:t>
            </a:r>
          </a:p>
          <a:p>
            <a:r>
              <a:rPr lang="en-US" sz="1100" dirty="0">
                <a:ea typeface="+mn-lt"/>
                <a:cs typeface="+mn-lt"/>
              </a:rPr>
              <a:t>Rep. Chris Davis</a:t>
            </a:r>
          </a:p>
          <a:p>
            <a:r>
              <a:rPr lang="en-US" sz="1100" dirty="0">
                <a:ea typeface="+mn-lt"/>
                <a:cs typeface="+mn-lt"/>
              </a:rPr>
              <a:t>Rep. John Frey</a:t>
            </a:r>
          </a:p>
          <a:p>
            <a:r>
              <a:rPr lang="en-US" sz="1100" dirty="0"/>
              <a:t>Rep. Gail Lavielle</a:t>
            </a:r>
          </a:p>
          <a:p>
            <a:r>
              <a:rPr lang="en-US" sz="1100" dirty="0"/>
              <a:t>Rep. Livvy Floren</a:t>
            </a:r>
          </a:p>
          <a:p>
            <a:r>
              <a:rPr lang="en-US" sz="1100" dirty="0"/>
              <a:t>Rep. Jessie McLachlan</a:t>
            </a:r>
          </a:p>
          <a:p>
            <a:r>
              <a:rPr lang="en-US" sz="1100" dirty="0">
                <a:ea typeface="+mn-lt"/>
                <a:cs typeface="+mn-lt"/>
              </a:rPr>
              <a:t>Rep Art O'Neill </a:t>
            </a:r>
            <a:endParaRPr lang="en-US" sz="1100" dirty="0"/>
          </a:p>
          <a:p>
            <a:r>
              <a:rPr lang="en-US" sz="1100" dirty="0"/>
              <a:t>Rep. Bill Simanski</a:t>
            </a:r>
          </a:p>
          <a:p>
            <a:r>
              <a:rPr lang="en-US" sz="1100" dirty="0"/>
              <a:t>Rep. Richard Smith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3D87DC-802E-4136-A34E-929EFCA7B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Democrats Not Running 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8405AE-FE89-45CB-9326-E750E2EEFD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en-US" dirty="0"/>
              <a:t>Rep. Joe Aresimowicz</a:t>
            </a:r>
          </a:p>
          <a:p>
            <a:r>
              <a:rPr lang="en-US" dirty="0"/>
              <a:t>Rep. Buddy Altobello</a:t>
            </a:r>
          </a:p>
          <a:p>
            <a:r>
              <a:rPr lang="en-US" dirty="0"/>
              <a:t>Rep. Rick Lopes * Running for Senate  </a:t>
            </a:r>
          </a:p>
          <a:p>
            <a:r>
              <a:rPr lang="en-US" dirty="0"/>
              <a:t>Rep. Russ Morin</a:t>
            </a:r>
          </a:p>
          <a:p>
            <a:r>
              <a:rPr lang="en-US" dirty="0"/>
              <a:t>Rep. Kim Rose </a:t>
            </a:r>
          </a:p>
          <a:p>
            <a:r>
              <a:rPr lang="en-US" dirty="0"/>
              <a:t>Rep. Joe </a:t>
            </a:r>
            <a:r>
              <a:rPr lang="en-US" dirty="0" err="1"/>
              <a:t>Serrra</a:t>
            </a:r>
          </a:p>
          <a:p>
            <a:r>
              <a:rPr lang="en-US" dirty="0"/>
              <a:t>Rep. Joe Verrengia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E8462A5-B092-4C71-8354-C4B5D2433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5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9E59-E34E-477B-A7EF-2B063EC65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Electing New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96CD-7EC6-41FB-A1C7-3B7BAFF82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departure of Speaker Aresimowicz, House Republican Leader Klarides and Senate Republican Leader Fasano, ¾ of the Leaders will be new in 2021. </a:t>
            </a:r>
          </a:p>
          <a:p>
            <a:r>
              <a:rPr lang="en-US" dirty="0"/>
              <a:t>The members of each caucus will gather after Election Day to vote on their leaders in for the 2020 session.  </a:t>
            </a:r>
          </a:p>
          <a:p>
            <a:r>
              <a:rPr lang="en-US" dirty="0"/>
              <a:t>These leadership votes are traditionally formalized on the first day of the Legislative Session.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B3396-80DA-4053-9BF6-C14B5648D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3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27BF-4464-4D6B-9E7B-4F57CA8EB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Committees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495E1-174B-4B08-9976-AAFED33FB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26 Legislative Committees – Appropriations, Finance,  Judiciary, Public Health, Education, etc.</a:t>
            </a:r>
          </a:p>
          <a:p>
            <a:r>
              <a:rPr lang="en-US" dirty="0"/>
              <a:t>Joint Committees – Made up of Senate and House members, Democrat and Republican</a:t>
            </a:r>
          </a:p>
          <a:p>
            <a:r>
              <a:rPr lang="en-US" dirty="0"/>
              <a:t>Chairs reflect the ratio of each chamber (this formula is subject to change, based on election results)</a:t>
            </a:r>
          </a:p>
          <a:p>
            <a:pPr lvl="1"/>
            <a:r>
              <a:rPr lang="en-US" dirty="0"/>
              <a:t>1 Senate Chair: Democrat</a:t>
            </a:r>
          </a:p>
          <a:p>
            <a:pPr lvl="1"/>
            <a:r>
              <a:rPr lang="en-US" dirty="0"/>
              <a:t>1 Senate Ranking Member: Republican</a:t>
            </a:r>
          </a:p>
          <a:p>
            <a:pPr lvl="1"/>
            <a:r>
              <a:rPr lang="en-US" dirty="0"/>
              <a:t>1 House Chair: Democrat</a:t>
            </a:r>
          </a:p>
          <a:p>
            <a:pPr lvl="1"/>
            <a:r>
              <a:rPr lang="en-US" dirty="0"/>
              <a:t>1 Ranking Member:  Republican </a:t>
            </a:r>
          </a:p>
          <a:p>
            <a:pPr lvl="1"/>
            <a:r>
              <a:rPr lang="en-US" dirty="0"/>
              <a:t>Proportional appointments by each caucus to each committee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9A6E2-3A78-46F4-958E-FBD1B9BC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5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DF05A-1332-4488-8CD4-733A907B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 How A Bill becomes a law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2F1CBF-FAC9-48BB-BEC2-7F314ED71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966440" cy="3448595"/>
          </a:xfrm>
        </p:spPr>
        <p:txBody>
          <a:bodyPr>
            <a:normAutofit/>
          </a:bodyPr>
          <a:lstStyle/>
          <a:p>
            <a:r>
              <a:rPr lang="en-US" dirty="0"/>
              <a:t>Legislator or committee can propose a bill*</a:t>
            </a:r>
          </a:p>
          <a:p>
            <a:r>
              <a:rPr lang="en-US" dirty="0"/>
              <a:t>Public Hearing</a:t>
            </a:r>
          </a:p>
          <a:p>
            <a:r>
              <a:rPr lang="en-US" dirty="0"/>
              <a:t>Committee Votes on bill</a:t>
            </a:r>
          </a:p>
          <a:p>
            <a:pPr lvl="1"/>
            <a:r>
              <a:rPr lang="en-US" dirty="0"/>
              <a:t>“straight” JF or JFS</a:t>
            </a:r>
          </a:p>
          <a:p>
            <a:r>
              <a:rPr lang="en-US" dirty="0"/>
              <a:t>Bill may be referred to another committee or to the Floor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30FC4F-BB1B-4268-861B-F3FB8A264C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Copy</a:t>
            </a:r>
          </a:p>
          <a:p>
            <a:pPr lvl="1"/>
            <a:r>
              <a:rPr lang="en-US" dirty="0"/>
              <a:t>Is there a fiscal note?</a:t>
            </a:r>
          </a:p>
          <a:p>
            <a:r>
              <a:rPr lang="en-US" dirty="0"/>
              <a:t>Referred to another committee?</a:t>
            </a:r>
          </a:p>
          <a:p>
            <a:r>
              <a:rPr lang="en-US" dirty="0"/>
              <a:t>Screening by each caucus</a:t>
            </a:r>
          </a:p>
          <a:p>
            <a:r>
              <a:rPr lang="en-US" dirty="0"/>
              <a:t>Voted on by both chambers</a:t>
            </a:r>
          </a:p>
          <a:p>
            <a:r>
              <a:rPr lang="en-US" dirty="0"/>
              <a:t>Will the Governor sign it?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BE957-32D5-427B-8312-6A910A61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3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48C7B-65E5-4F1E-A6F1-3BF5B870C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a Big picture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3A869-A96E-4B6D-89B1-F58367AC15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Identifying a policy solution/goal.</a:t>
            </a:r>
          </a:p>
          <a:p>
            <a:pPr lvl="1"/>
            <a:r>
              <a:rPr lang="en-US" dirty="0"/>
              <a:t>Does it cost money?</a:t>
            </a:r>
          </a:p>
          <a:p>
            <a:pPr lvl="1"/>
            <a:r>
              <a:rPr lang="en-US" dirty="0"/>
              <a:t>Does it save money?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u="sng" dirty="0"/>
              <a:t>Who benefits? </a:t>
            </a:r>
          </a:p>
          <a:p>
            <a:pPr lvl="1"/>
            <a:r>
              <a:rPr lang="en-US" dirty="0"/>
              <a:t>Do they have political connections?</a:t>
            </a:r>
          </a:p>
          <a:p>
            <a:pPr lvl="1"/>
            <a:r>
              <a:rPr lang="en-US" dirty="0"/>
              <a:t>Are they organized?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C19F3-4049-43EA-BDC5-549F17E33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693646"/>
          </a:xfrm>
        </p:spPr>
        <p:txBody>
          <a:bodyPr>
            <a:normAutofit/>
          </a:bodyPr>
          <a:lstStyle/>
          <a:p>
            <a:r>
              <a:rPr lang="en-US" u="sng" dirty="0"/>
              <a:t>Who are your allies (stakeholders)?</a:t>
            </a:r>
          </a:p>
          <a:p>
            <a:pPr lvl="1"/>
            <a:r>
              <a:rPr lang="en-US" dirty="0"/>
              <a:t>Organizations and Individuals</a:t>
            </a:r>
          </a:p>
          <a:p>
            <a:pPr lvl="2"/>
            <a:r>
              <a:rPr lang="en-US" dirty="0"/>
              <a:t>Do THEY KNOW if they have political connections?  </a:t>
            </a:r>
          </a:p>
          <a:p>
            <a:pPr lvl="2"/>
            <a:r>
              <a:rPr lang="en-US" dirty="0"/>
              <a:t>Will they use them?</a:t>
            </a:r>
          </a:p>
          <a:p>
            <a:r>
              <a:rPr lang="en-US" u="sng" dirty="0"/>
              <a:t>Who are your opponents?</a:t>
            </a:r>
          </a:p>
          <a:p>
            <a:pPr lvl="1"/>
            <a:r>
              <a:rPr lang="en-US" dirty="0"/>
              <a:t>Why are they opposed?</a:t>
            </a:r>
          </a:p>
          <a:p>
            <a:pPr lvl="1"/>
            <a:r>
              <a:rPr lang="en-US" dirty="0"/>
              <a:t>How do you address their concerns?</a:t>
            </a:r>
          </a:p>
          <a:p>
            <a:pPr lvl="1"/>
            <a:r>
              <a:rPr lang="en-US" dirty="0"/>
              <a:t>Are THEY organized?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EB54E-7E16-4ACF-84AA-02B1B281E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8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37D2FC-E6A5-4CC3-9C06-F32F7493C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Legislative Strategy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589B6-3AE6-45FD-83B3-1D4BB6260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your legislative champion, and why?</a:t>
            </a:r>
          </a:p>
          <a:p>
            <a:pPr lvl="2"/>
            <a:r>
              <a:rPr lang="en-US" dirty="0"/>
              <a:t>Committee Chair – based on content/issue area</a:t>
            </a:r>
          </a:p>
          <a:p>
            <a:pPr lvl="2"/>
            <a:r>
              <a:rPr lang="en-US" dirty="0"/>
              <a:t>Rank and File legislator – with personal or local interest</a:t>
            </a:r>
          </a:p>
          <a:p>
            <a:pPr lvl="2"/>
            <a:r>
              <a:rPr lang="en-US" dirty="0"/>
              <a:t>Leadership priority – brings staff resources and or votes </a:t>
            </a:r>
          </a:p>
          <a:p>
            <a:r>
              <a:rPr lang="en-US" dirty="0"/>
              <a:t>Assess their commitment – are they being helpful or leading the cause?</a:t>
            </a:r>
          </a:p>
          <a:p>
            <a:r>
              <a:rPr lang="en-US" dirty="0"/>
              <a:t>Identify which committees have cognizance over your proposal – in advance.</a:t>
            </a:r>
          </a:p>
          <a:p>
            <a:r>
              <a:rPr lang="en-US" dirty="0"/>
              <a:t>Who is your nemesis? Are they a “worthy” adversary? </a:t>
            </a:r>
          </a:p>
          <a:p>
            <a:pPr lvl="2"/>
            <a:r>
              <a:rPr lang="en-US" dirty="0"/>
              <a:t>Take them seriously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FD4B35-E927-4767-88FB-75DB4F3D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Gallo  &amp; Robinson, LLC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0692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7a81fc4-cce1-4300-a874-38992c80c1a5">
      <UserInfo>
        <DisplayName>Kate Robinson</DisplayName>
        <AccountId>24</AccountId>
        <AccountType/>
      </UserInfo>
      <UserInfo>
        <DisplayName>Bill Welz</DisplayName>
        <AccountId>29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9D62B021B2040A7D9A3CBC3E8C0A5" ma:contentTypeVersion="11" ma:contentTypeDescription="Create a new document." ma:contentTypeScope="" ma:versionID="d5e54672e3ea01d73b8d64b66b50fd0b">
  <xsd:schema xmlns:xsd="http://www.w3.org/2001/XMLSchema" xmlns:xs="http://www.w3.org/2001/XMLSchema" xmlns:p="http://schemas.microsoft.com/office/2006/metadata/properties" xmlns:ns2="daa11f99-5a07-4d47-86d0-9c6271065a4f" xmlns:ns3="b7a81fc4-cce1-4300-a874-38992c80c1a5" targetNamespace="http://schemas.microsoft.com/office/2006/metadata/properties" ma:root="true" ma:fieldsID="397dd4c8e7a9305f42f3d5c6de72edbe" ns2:_="" ns3:_="">
    <xsd:import namespace="daa11f99-5a07-4d47-86d0-9c6271065a4f"/>
    <xsd:import namespace="b7a81fc4-cce1-4300-a874-38992c80c1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a11f99-5a07-4d47-86d0-9c6271065a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a81fc4-cce1-4300-a874-38992c80c1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0ED8C3-DA02-441A-AAA6-B30BF4EA245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b7a81fc4-cce1-4300-a874-38992c80c1a5"/>
    <ds:schemaRef ds:uri="http://schemas.openxmlformats.org/package/2006/metadata/core-properties"/>
    <ds:schemaRef ds:uri="http://schemas.microsoft.com/office/infopath/2007/PartnerControls"/>
    <ds:schemaRef ds:uri="daa11f99-5a07-4d47-86d0-9c6271065a4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35DD35-B8EE-402A-9282-064B34DB5A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4F7B6C-DDC4-468A-A35F-281F2FD5A6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a11f99-5a07-4d47-86d0-9c6271065a4f"/>
    <ds:schemaRef ds:uri="b7a81fc4-cce1-4300-a874-38992c80c1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1250</Words>
  <Application>Microsoft Office PowerPoint</Application>
  <PresentationFormat>Widescreen</PresentationFormat>
  <Paragraphs>193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Gill Sans MT</vt:lpstr>
      <vt:lpstr>Gallery</vt:lpstr>
      <vt:lpstr>Idea - Policy</vt:lpstr>
      <vt:lpstr>The Connecticut State Senate 36 Senators </vt:lpstr>
      <vt:lpstr>The Connecticut House of Representatives 151 Representatives </vt:lpstr>
      <vt:lpstr>Election Day: November 3, 2019</vt:lpstr>
      <vt:lpstr>Electing New Leaders</vt:lpstr>
      <vt:lpstr>Legislative Committees </vt:lpstr>
      <vt:lpstr>Review:  How A Bill becomes a law </vt:lpstr>
      <vt:lpstr>Plotting a Big picture Strategy</vt:lpstr>
      <vt:lpstr>Developing a Legislative Strategy </vt:lpstr>
      <vt:lpstr>Communications Strategy – in brief </vt:lpstr>
      <vt:lpstr> Basics of Communication  -  One on One     Basics of Communications  (in all venues, especially policy advocacy). </vt:lpstr>
      <vt:lpstr>Where are the opportunities?         </vt:lpstr>
      <vt:lpstr>After The hearing </vt:lpstr>
      <vt:lpstr>After the Committee vote –  leading up to a chamber vote </vt:lpstr>
      <vt:lpstr>Getting your bill called </vt:lpstr>
      <vt:lpstr>Lobbying Today and Every Day</vt:lpstr>
      <vt:lpstr>Relationships Matter 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 - Policy</dc:title>
  <dc:creator>Kate Robinson</dc:creator>
  <cp:lastModifiedBy>Maxwell, Meghan</cp:lastModifiedBy>
  <cp:revision>135</cp:revision>
  <dcterms:created xsi:type="dcterms:W3CDTF">2018-11-19T20:12:44Z</dcterms:created>
  <dcterms:modified xsi:type="dcterms:W3CDTF">2020-10-13T17:12:19Z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0x010100E7A9D62B021B2040A7D9A3CBC3E8C0A5</vt:lpwstr>
  </property>
</Properties>
</file>